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615" r:id="rId3"/>
    <p:sldId id="579" r:id="rId4"/>
    <p:sldId id="580" r:id="rId5"/>
    <p:sldId id="581" r:id="rId6"/>
    <p:sldId id="630" r:id="rId7"/>
    <p:sldId id="520" r:id="rId8"/>
    <p:sldId id="616" r:id="rId9"/>
    <p:sldId id="645" r:id="rId10"/>
    <p:sldId id="624" r:id="rId11"/>
    <p:sldId id="641" r:id="rId12"/>
    <p:sldId id="638" r:id="rId13"/>
    <p:sldId id="649" r:id="rId14"/>
    <p:sldId id="650" r:id="rId15"/>
    <p:sldId id="642" r:id="rId16"/>
    <p:sldId id="657" r:id="rId17"/>
    <p:sldId id="582" r:id="rId18"/>
    <p:sldId id="585" r:id="rId19"/>
    <p:sldId id="584" r:id="rId20"/>
    <p:sldId id="586" r:id="rId21"/>
    <p:sldId id="588" r:id="rId22"/>
    <p:sldId id="589" r:id="rId23"/>
    <p:sldId id="590" r:id="rId24"/>
    <p:sldId id="574" r:id="rId25"/>
    <p:sldId id="600" r:id="rId26"/>
    <p:sldId id="297" r:id="rId27"/>
    <p:sldId id="658" r:id="rId28"/>
    <p:sldId id="443" r:id="rId29"/>
    <p:sldId id="587" r:id="rId30"/>
    <p:sldId id="285" r:id="rId31"/>
    <p:sldId id="595" r:id="rId32"/>
    <p:sldId id="597" r:id="rId33"/>
    <p:sldId id="599" r:id="rId34"/>
    <p:sldId id="598" r:id="rId35"/>
    <p:sldId id="613" r:id="rId36"/>
    <p:sldId id="504" r:id="rId37"/>
    <p:sldId id="666" r:id="rId38"/>
    <p:sldId id="651" r:id="rId39"/>
    <p:sldId id="267" r:id="rId40"/>
    <p:sldId id="545" r:id="rId41"/>
    <p:sldId id="500" r:id="rId42"/>
    <p:sldId id="501" r:id="rId43"/>
    <p:sldId id="306" r:id="rId44"/>
    <p:sldId id="503" r:id="rId45"/>
    <p:sldId id="378" r:id="rId46"/>
    <p:sldId id="502" r:id="rId47"/>
    <p:sldId id="379" r:id="rId48"/>
    <p:sldId id="541" r:id="rId49"/>
    <p:sldId id="612" r:id="rId50"/>
    <p:sldId id="471" r:id="rId51"/>
    <p:sldId id="433" r:id="rId52"/>
    <p:sldId id="456" r:id="rId53"/>
    <p:sldId id="571" r:id="rId54"/>
    <p:sldId id="299" r:id="rId55"/>
    <p:sldId id="296" r:id="rId56"/>
    <p:sldId id="478" r:id="rId57"/>
    <p:sldId id="667" r:id="rId58"/>
    <p:sldId id="465" r:id="rId59"/>
    <p:sldId id="663" r:id="rId60"/>
    <p:sldId id="564" r:id="rId6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9C94F-6F95-4CF1-9641-9A20620ED605}" type="datetimeFigureOut">
              <a:rPr kumimoji="1" lang="ja-JP" altLang="en-US" smtClean="0"/>
              <a:t>2022/6/27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74EDA-3095-4335-BA52-F9D49BC8079A}" type="slidenum">
              <a:rPr kumimoji="1" lang="ja-JP" altLang="en-US" smtClean="0"/>
              <a:t>‹#›</a:t>
            </a:fld>
            <a:endParaRPr kumimoji="1" lang="ja-JP" altLang="en-US"/>
          </a:p>
        </p:txBody>
      </p:sp>
    </p:spTree>
    <p:extLst>
      <p:ext uri="{BB962C8B-B14F-4D97-AF65-F5344CB8AC3E}">
        <p14:creationId xmlns:p14="http://schemas.microsoft.com/office/powerpoint/2010/main" val="2411627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2" name="Shape 176">
            <a:extLst>
              <a:ext uri="{FF2B5EF4-FFF2-40B4-BE49-F238E27FC236}">
                <a16:creationId xmlns:a16="http://schemas.microsoft.com/office/drawing/2014/main" id="{5BD7A6AF-8282-400E-B9A1-E2BFD6214C74}"/>
              </a:ext>
            </a:extLst>
          </p:cNvPr>
          <p:cNvSpPr>
            <a:spLocks noGrp="1" noRot="1" noChangeAspect="1" noTextEdit="1"/>
          </p:cNvSpPr>
          <p:nvPr>
            <p:ph type="sldImg" idx="2"/>
          </p:nvPr>
        </p:nvSpPr>
        <p:spPr bwMode="auto">
          <a:xfrm>
            <a:off x="-220663" y="811213"/>
            <a:ext cx="7204076" cy="40528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2883" name="Shape 177">
            <a:extLst>
              <a:ext uri="{FF2B5EF4-FFF2-40B4-BE49-F238E27FC236}">
                <a16:creationId xmlns:a16="http://schemas.microsoft.com/office/drawing/2014/main" id="{21BD8E34-83BA-4B81-AD04-007748D44CD5}"/>
              </a:ext>
            </a:extLst>
          </p:cNvPr>
          <p:cNvSpPr>
            <a:spLocks noGrp="1"/>
          </p:cNvSpPr>
          <p:nvPr>
            <p:ph type="body" idx="1"/>
          </p:nvPr>
        </p:nvSpPr>
        <p:spPr bwMode="auto">
          <a:xfrm>
            <a:off x="676275" y="5135563"/>
            <a:ext cx="5408613"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696" rIns="91418" bIns="45696" numCol="1" anchor="t" anchorCtr="0" compatLnSpc="1">
            <a:prstTxWarp prst="textNoShape">
              <a:avLst/>
            </a:prstTxWarp>
          </a:bodyPr>
          <a:lstStyle/>
          <a:p>
            <a:pPr algn="just" eaLnBrk="1" hangingPunct="1">
              <a:spcBef>
                <a:spcPct val="0"/>
              </a:spcBef>
              <a:buSzPct val="25000"/>
            </a:pPr>
            <a:r>
              <a:rPr lang="en-US" altLang="ja-JP" sz="1100">
                <a:latin typeface="Arial" panose="020B0604020202020204" pitchFamily="34" charset="0"/>
                <a:cs typeface="Arial" panose="020B0604020202020204" pitchFamily="34" charset="0"/>
              </a:rPr>
              <a:t>1990</a:t>
            </a:r>
            <a:r>
              <a:rPr lang="ja-JP" altLang="en-US" sz="1100">
                <a:latin typeface="Arial" panose="020B0604020202020204" pitchFamily="34" charset="0"/>
                <a:cs typeface="Arial" panose="020B0604020202020204" pitchFamily="34" charset="0"/>
              </a:rPr>
              <a:t>年以来、極度の貧困率は半分以下に低下しました。これは目覚ましい成果ではあるものの、開発途上地域では今でも</a:t>
            </a:r>
            <a:r>
              <a:rPr lang="en-US" altLang="ja-JP" sz="1100">
                <a:latin typeface="Arial" panose="020B0604020202020204" pitchFamily="34" charset="0"/>
                <a:cs typeface="Arial" panose="020B0604020202020204" pitchFamily="34" charset="0"/>
              </a:rPr>
              <a:t>5</a:t>
            </a:r>
            <a:r>
              <a:rPr lang="ja-JP" altLang="en-US" sz="1100">
                <a:latin typeface="Arial" panose="020B0604020202020204" pitchFamily="34" charset="0"/>
                <a:cs typeface="Arial" panose="020B0604020202020204" pitchFamily="34" charset="0"/>
              </a:rPr>
              <a:t>人に</a:t>
            </a:r>
            <a:r>
              <a:rPr lang="en-US" altLang="ja-JP" sz="1100">
                <a:latin typeface="Arial" panose="020B0604020202020204" pitchFamily="34" charset="0"/>
                <a:cs typeface="Arial" panose="020B0604020202020204" pitchFamily="34" charset="0"/>
              </a:rPr>
              <a:t>1</a:t>
            </a:r>
            <a:r>
              <a:rPr lang="ja-JP" altLang="en-US" sz="1100">
                <a:latin typeface="Arial" panose="020B0604020202020204" pitchFamily="34" charset="0"/>
                <a:cs typeface="Arial" panose="020B0604020202020204" pitchFamily="34" charset="0"/>
              </a:rPr>
              <a:t>人が一日</a:t>
            </a:r>
            <a:r>
              <a:rPr lang="en-US" altLang="ja-JP" sz="1100">
                <a:latin typeface="Arial" panose="020B0604020202020204" pitchFamily="34" charset="0"/>
                <a:cs typeface="Arial" panose="020B0604020202020204" pitchFamily="34" charset="0"/>
              </a:rPr>
              <a:t>1</a:t>
            </a:r>
            <a:r>
              <a:rPr lang="ja-JP" altLang="en-US" sz="1100">
                <a:latin typeface="Arial" panose="020B0604020202020204" pitchFamily="34" charset="0"/>
                <a:cs typeface="Arial" panose="020B0604020202020204" pitchFamily="34" charset="0"/>
              </a:rPr>
              <a:t>ドル</a:t>
            </a:r>
            <a:r>
              <a:rPr lang="en-US" altLang="ja-JP" sz="1100">
                <a:latin typeface="Arial" panose="020B0604020202020204" pitchFamily="34" charset="0"/>
                <a:cs typeface="Arial" panose="020B0604020202020204" pitchFamily="34" charset="0"/>
              </a:rPr>
              <a:t>25</a:t>
            </a:r>
            <a:r>
              <a:rPr lang="ja-JP" altLang="en-US" sz="1100">
                <a:latin typeface="Arial" panose="020B0604020202020204" pitchFamily="34" charset="0"/>
                <a:cs typeface="Arial" panose="020B0604020202020204" pitchFamily="34" charset="0"/>
              </a:rPr>
              <a:t>セント未満で暮らしており、これをわずかに上回る所得で生活している人々はさらに数百万人に及ぶほか、貧困に逆戻りする危険性を抱えている人々も多数に上ります。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r>
              <a:rPr lang="en-US" altLang="ja-JP" sz="1100">
                <a:latin typeface="Arial" panose="020B0604020202020204" pitchFamily="34" charset="0"/>
                <a:cs typeface="Arial" panose="020B0604020202020204" pitchFamily="34" charset="0"/>
              </a:rPr>
              <a:t> </a:t>
            </a:r>
          </a:p>
          <a:p>
            <a:pPr algn="just" eaLnBrk="1" hangingPunct="1">
              <a:spcBef>
                <a:spcPct val="0"/>
              </a:spcBef>
              <a:buSzPct val="25000"/>
            </a:pPr>
            <a:r>
              <a:rPr lang="ja-JP" altLang="en-US" sz="1100">
                <a:latin typeface="Arial" panose="020B0604020202020204" pitchFamily="34" charset="0"/>
                <a:cs typeface="Arial" panose="020B0604020202020204" pitchFamily="34" charset="0"/>
              </a:rPr>
              <a:t>貧困とは単に、持続可能な生活を確保する収入や資産がないことではありません。それは飢餓や栄養不良、教育その他の基本的サービスへのアクセス不足、社会的な差別や排除、さらには意思決定からの除外など、多様な形態を取って出現します。持続可能な雇用を提供し、平等を推進できるよう、経済成長を包摂的なものとしなければなりません。</a:t>
            </a:r>
            <a:endParaRPr lang="en-US" altLang="ja-JP" sz="1100">
              <a:latin typeface="Arial" panose="020B0604020202020204" pitchFamily="34" charset="0"/>
              <a:cs typeface="Arial" panose="020B0604020202020204" pitchFamily="34" charset="0"/>
            </a:endParaRPr>
          </a:p>
        </p:txBody>
      </p:sp>
      <p:sp>
        <p:nvSpPr>
          <p:cNvPr id="122884" name="Shape 178">
            <a:extLst>
              <a:ext uri="{FF2B5EF4-FFF2-40B4-BE49-F238E27FC236}">
                <a16:creationId xmlns:a16="http://schemas.microsoft.com/office/drawing/2014/main" id="{5301F4D5-E0E8-4A02-BCF3-CDD187B44FE0}"/>
              </a:ext>
            </a:extLst>
          </p:cNvPr>
          <p:cNvSpPr>
            <a:spLocks noGrp="1"/>
          </p:cNvSpPr>
          <p:nvPr>
            <p:ph type="sldNum" sz="quarter" idx="5"/>
          </p:nvPr>
        </p:nvSpPr>
        <p:spPr bwMode="auto">
          <a:xfrm>
            <a:off x="3830638" y="10267950"/>
            <a:ext cx="2928937"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696" rIns="91418" bIns="45696"/>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SzPct val="25000"/>
            </a:pPr>
            <a:fld id="{700DB20F-6093-46E7-A51C-84A53E3355CD}" type="slidenum">
              <a:rPr lang="en-US" altLang="ja-JP">
                <a:solidFill>
                  <a:srgbClr val="000000"/>
                </a:solidFill>
                <a:sym typeface="Calibri" panose="020F0502020204030204" pitchFamily="34" charset="0"/>
              </a:rPr>
              <a:pPr>
                <a:buSzPct val="25000"/>
              </a:pPr>
              <a:t>41</a:t>
            </a:fld>
            <a:endParaRPr lang="en-US" altLang="ja-JP">
              <a:solidFill>
                <a:srgbClr val="000000"/>
              </a:solidFill>
              <a:sym typeface="Calibri" panose="020F0502020204030204" pitchFamily="34" charset="0"/>
            </a:endParaRPr>
          </a:p>
        </p:txBody>
      </p:sp>
    </p:spTree>
    <p:extLst>
      <p:ext uri="{BB962C8B-B14F-4D97-AF65-F5344CB8AC3E}">
        <p14:creationId xmlns:p14="http://schemas.microsoft.com/office/powerpoint/2010/main" val="374483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Shape 186">
            <a:extLst>
              <a:ext uri="{FF2B5EF4-FFF2-40B4-BE49-F238E27FC236}">
                <a16:creationId xmlns:a16="http://schemas.microsoft.com/office/drawing/2014/main" id="{2399479B-E292-4A6E-B0E8-C667C97A471E}"/>
              </a:ext>
            </a:extLst>
          </p:cNvPr>
          <p:cNvSpPr>
            <a:spLocks noGrp="1" noRot="1" noChangeAspect="1" noTextEdit="1"/>
          </p:cNvSpPr>
          <p:nvPr>
            <p:ph type="sldImg" idx="2"/>
          </p:nvPr>
        </p:nvSpPr>
        <p:spPr bwMode="auto">
          <a:xfrm>
            <a:off x="-220663" y="811213"/>
            <a:ext cx="7204076" cy="40528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5955" name="Shape 187">
            <a:extLst>
              <a:ext uri="{FF2B5EF4-FFF2-40B4-BE49-F238E27FC236}">
                <a16:creationId xmlns:a16="http://schemas.microsoft.com/office/drawing/2014/main" id="{8A641CAE-CD5B-4531-9908-749B343163A7}"/>
              </a:ext>
            </a:extLst>
          </p:cNvPr>
          <p:cNvSpPr>
            <a:spLocks noGrp="1"/>
          </p:cNvSpPr>
          <p:nvPr>
            <p:ph type="body" idx="1"/>
          </p:nvPr>
        </p:nvSpPr>
        <p:spPr bwMode="auto">
          <a:xfrm>
            <a:off x="676275" y="5135563"/>
            <a:ext cx="5408613"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696" rIns="91418" bIns="45696" numCol="1" anchor="t" anchorCtr="0" compatLnSpc="1">
            <a:prstTxWarp prst="textNoShape">
              <a:avLst/>
            </a:prstTxWarp>
          </a:bodyPr>
          <a:lstStyle/>
          <a:p>
            <a:pPr algn="just" eaLnBrk="1" hangingPunct="1">
              <a:spcBef>
                <a:spcPct val="0"/>
              </a:spcBef>
              <a:buSzPct val="25000"/>
            </a:pPr>
            <a:r>
              <a:rPr lang="ja-JP" altLang="en-US" sz="1100">
                <a:latin typeface="Arial" panose="020B0604020202020204" pitchFamily="34" charset="0"/>
                <a:cs typeface="Arial" panose="020B0604020202020204" pitchFamily="34" charset="0"/>
              </a:rPr>
              <a:t>農林水産業は適切に管理すれば、すべての人に栄養価の高い食料を提供し、適正な収入を生み出す一方で、人間中心型の農村開発を支え、環境を守ることもできます。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現在は土壌や淡水、海洋、生物多様性の劣化が急速に進んでいます。気候変動は私たちが依存する資源にさらに大きな圧力をかけ、干ばつや洪水など災害に関連するリスクも高めています。農村部には男女を問わず、自分たちの土地で生計を立てられなくなり、機会を求めて都市への移住を余儀なくされる人々が多くいま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現時点で空腹を抱えている</a:t>
            </a:r>
            <a:r>
              <a:rPr lang="en-US" altLang="ja-JP" sz="1100">
                <a:latin typeface="Arial" panose="020B0604020202020204" pitchFamily="34" charset="0"/>
                <a:cs typeface="Arial" panose="020B0604020202020204" pitchFamily="34" charset="0"/>
              </a:rPr>
              <a:t>7</a:t>
            </a:r>
            <a:r>
              <a:rPr lang="ja-JP" altLang="en-US" sz="1100">
                <a:latin typeface="Arial" panose="020B0604020202020204" pitchFamily="34" charset="0"/>
                <a:cs typeface="Arial" panose="020B0604020202020204" pitchFamily="34" charset="0"/>
              </a:rPr>
              <a:t>億</a:t>
            </a:r>
            <a:r>
              <a:rPr lang="en-US" altLang="ja-JP" sz="1100">
                <a:latin typeface="Arial" panose="020B0604020202020204" pitchFamily="34" charset="0"/>
                <a:cs typeface="Arial" panose="020B0604020202020204" pitchFamily="34" charset="0"/>
              </a:rPr>
              <a:t>9,500</a:t>
            </a:r>
            <a:r>
              <a:rPr lang="ja-JP" altLang="en-US" sz="1100">
                <a:latin typeface="Arial" panose="020B0604020202020204" pitchFamily="34" charset="0"/>
                <a:cs typeface="Arial" panose="020B0604020202020204" pitchFamily="34" charset="0"/>
              </a:rPr>
              <a:t>万あまりの人々と、</a:t>
            </a:r>
            <a:r>
              <a:rPr lang="en-US" altLang="ja-JP" sz="1100">
                <a:latin typeface="Arial" panose="020B0604020202020204" pitchFamily="34" charset="0"/>
                <a:cs typeface="Arial" panose="020B0604020202020204" pitchFamily="34" charset="0"/>
              </a:rPr>
              <a:t>2050</a:t>
            </a:r>
            <a:r>
              <a:rPr lang="ja-JP" altLang="en-US" sz="1100">
                <a:latin typeface="Arial" panose="020B0604020202020204" pitchFamily="34" charset="0"/>
                <a:cs typeface="Arial" panose="020B0604020202020204" pitchFamily="34" charset="0"/>
              </a:rPr>
              <a:t>年までに増加が予測される</a:t>
            </a:r>
            <a:r>
              <a:rPr lang="en-US" altLang="ja-JP" sz="1100">
                <a:latin typeface="Arial" panose="020B0604020202020204" pitchFamily="34" charset="0"/>
                <a:cs typeface="Arial" panose="020B0604020202020204" pitchFamily="34" charset="0"/>
              </a:rPr>
              <a:t>20</a:t>
            </a:r>
            <a:r>
              <a:rPr lang="ja-JP" altLang="en-US" sz="1100">
                <a:latin typeface="Arial" panose="020B0604020202020204" pitchFamily="34" charset="0"/>
                <a:cs typeface="Arial" panose="020B0604020202020204" pitchFamily="34" charset="0"/>
              </a:rPr>
              <a:t>億人に食料を供給するためには、世界の食料・農業システムを根本的に変革することが必要です。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食料・農業部門は開発課題の解決に鍵を握るだけでなく、飢餓と貧困の根絶にも中心的な役割を果たします。</a:t>
            </a:r>
            <a:endParaRPr lang="en-US" altLang="ja-JP" sz="1100">
              <a:latin typeface="Arial" panose="020B0604020202020204" pitchFamily="34" charset="0"/>
              <a:cs typeface="Arial" panose="020B0604020202020204" pitchFamily="34" charset="0"/>
            </a:endParaRPr>
          </a:p>
        </p:txBody>
      </p:sp>
      <p:sp>
        <p:nvSpPr>
          <p:cNvPr id="125956" name="Shape 188">
            <a:extLst>
              <a:ext uri="{FF2B5EF4-FFF2-40B4-BE49-F238E27FC236}">
                <a16:creationId xmlns:a16="http://schemas.microsoft.com/office/drawing/2014/main" id="{C18A931A-B7C9-4850-9412-1CAE0A7A1A1A}"/>
              </a:ext>
            </a:extLst>
          </p:cNvPr>
          <p:cNvSpPr>
            <a:spLocks noGrp="1"/>
          </p:cNvSpPr>
          <p:nvPr>
            <p:ph type="sldNum" sz="quarter" idx="5"/>
          </p:nvPr>
        </p:nvSpPr>
        <p:spPr bwMode="auto">
          <a:xfrm>
            <a:off x="3830638" y="10267950"/>
            <a:ext cx="2928937"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696" rIns="91418" bIns="45696"/>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SzPct val="25000"/>
            </a:pPr>
            <a:fld id="{A760BC2B-AEB1-4382-94E2-6CACE551000D}" type="slidenum">
              <a:rPr lang="en-US" altLang="ja-JP">
                <a:solidFill>
                  <a:srgbClr val="000000"/>
                </a:solidFill>
                <a:sym typeface="Calibri" panose="020F0502020204030204" pitchFamily="34" charset="0"/>
              </a:rPr>
              <a:pPr>
                <a:buSzPct val="25000"/>
              </a:pPr>
              <a:t>42</a:t>
            </a:fld>
            <a:endParaRPr lang="en-US" altLang="ja-JP">
              <a:solidFill>
                <a:srgbClr val="000000"/>
              </a:solidFill>
              <a:sym typeface="Calibri" panose="020F0502020204030204" pitchFamily="34" charset="0"/>
            </a:endParaRPr>
          </a:p>
        </p:txBody>
      </p:sp>
    </p:spTree>
    <p:extLst>
      <p:ext uri="{BB962C8B-B14F-4D97-AF65-F5344CB8AC3E}">
        <p14:creationId xmlns:p14="http://schemas.microsoft.com/office/powerpoint/2010/main" val="163016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4" name="Shape 317">
            <a:extLst>
              <a:ext uri="{FF2B5EF4-FFF2-40B4-BE49-F238E27FC236}">
                <a16:creationId xmlns:a16="http://schemas.microsoft.com/office/drawing/2014/main" id="{332C6478-0AF0-4410-8C4A-37B40D81E04D}"/>
              </a:ext>
            </a:extLst>
          </p:cNvPr>
          <p:cNvSpPr>
            <a:spLocks noGrp="1" noRot="1" noChangeAspect="1" noTextEdit="1"/>
          </p:cNvSpPr>
          <p:nvPr>
            <p:ph type="sldImg" idx="2"/>
          </p:nvPr>
        </p:nvSpPr>
        <p:spPr bwMode="auto">
          <a:xfrm>
            <a:off x="-220663" y="811213"/>
            <a:ext cx="7204076" cy="40528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1075" name="Shape 318">
            <a:extLst>
              <a:ext uri="{FF2B5EF4-FFF2-40B4-BE49-F238E27FC236}">
                <a16:creationId xmlns:a16="http://schemas.microsoft.com/office/drawing/2014/main" id="{58D1E1DD-7497-43D8-ADA4-2A2C860AA09E}"/>
              </a:ext>
            </a:extLst>
          </p:cNvPr>
          <p:cNvSpPr>
            <a:spLocks noGrp="1"/>
          </p:cNvSpPr>
          <p:nvPr>
            <p:ph type="body" idx="1"/>
          </p:nvPr>
        </p:nvSpPr>
        <p:spPr bwMode="auto">
          <a:xfrm>
            <a:off x="676275" y="5135563"/>
            <a:ext cx="5408613"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696" rIns="91418" bIns="45696" numCol="1" anchor="t" anchorCtr="0" compatLnSpc="1">
            <a:prstTxWarp prst="textNoShape">
              <a:avLst/>
            </a:prstTxWarp>
          </a:bodyPr>
          <a:lstStyle/>
          <a:p>
            <a:pPr algn="just" eaLnBrk="1" hangingPunct="1">
              <a:spcBef>
                <a:spcPct val="0"/>
              </a:spcBef>
              <a:buSzPct val="25000"/>
            </a:pPr>
            <a:r>
              <a:rPr lang="ja-JP" altLang="en-US" sz="1100">
                <a:latin typeface="Arial" panose="020B0604020202020204" pitchFamily="34" charset="0"/>
                <a:cs typeface="Arial" panose="020B0604020202020204" pitchFamily="34" charset="0"/>
              </a:rPr>
              <a:t>地表の</a:t>
            </a:r>
            <a:r>
              <a:rPr lang="en-US" altLang="ja-JP" sz="1100">
                <a:latin typeface="Arial" panose="020B0604020202020204" pitchFamily="34" charset="0"/>
                <a:cs typeface="Arial" panose="020B0604020202020204" pitchFamily="34" charset="0"/>
              </a:rPr>
              <a:t>30%</a:t>
            </a:r>
            <a:r>
              <a:rPr lang="ja-JP" altLang="en-US" sz="1100">
                <a:latin typeface="Arial" panose="020B0604020202020204" pitchFamily="34" charset="0"/>
                <a:cs typeface="Arial" panose="020B0604020202020204" pitchFamily="34" charset="0"/>
              </a:rPr>
              <a:t>を覆う森林は、食料の安定確保と避難場所の提供に加えて、気候変動と闘い、生物多様性や先住民の居住地を保護するうえでも鍵を握る役割を果たします。毎年、</a:t>
            </a:r>
            <a:r>
              <a:rPr lang="en-US" altLang="ja-JP" sz="1100">
                <a:latin typeface="Arial" panose="020B0604020202020204" pitchFamily="34" charset="0"/>
                <a:cs typeface="Arial" panose="020B0604020202020204" pitchFamily="34" charset="0"/>
              </a:rPr>
              <a:t>1300</a:t>
            </a:r>
            <a:r>
              <a:rPr lang="ja-JP" altLang="en-US" sz="1100">
                <a:latin typeface="Arial" panose="020B0604020202020204" pitchFamily="34" charset="0"/>
                <a:cs typeface="Arial" panose="020B0604020202020204" pitchFamily="34" charset="0"/>
              </a:rPr>
              <a:t>万ヘクタールの森林が失われる一方で、乾燥地の劣化が進み、</a:t>
            </a:r>
            <a:r>
              <a:rPr lang="en-US" altLang="ja-JP" sz="1100">
                <a:latin typeface="Arial" panose="020B0604020202020204" pitchFamily="34" charset="0"/>
                <a:cs typeface="Arial" panose="020B0604020202020204" pitchFamily="34" charset="0"/>
              </a:rPr>
              <a:t>36</a:t>
            </a:r>
            <a:r>
              <a:rPr lang="ja-JP" altLang="en-US" sz="1100">
                <a:latin typeface="Arial" panose="020B0604020202020204" pitchFamily="34" charset="0"/>
                <a:cs typeface="Arial" panose="020B0604020202020204" pitchFamily="34" charset="0"/>
              </a:rPr>
              <a:t>億ヘクタールが砂漠化しています。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人間の活動と気候変動に起因する森林破壊と砂漠化は、持続可能な開発にとって大きな課題となっており、貧困と闘う数百万人の暮らしや生計に影響を与えています。森林を管理し、砂漠化に対処するための取り組みが行われているところで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p:txBody>
      </p:sp>
      <p:sp>
        <p:nvSpPr>
          <p:cNvPr id="131076" name="Shape 319">
            <a:extLst>
              <a:ext uri="{FF2B5EF4-FFF2-40B4-BE49-F238E27FC236}">
                <a16:creationId xmlns:a16="http://schemas.microsoft.com/office/drawing/2014/main" id="{8B1470BC-18C1-4465-81D4-96B3CC40FAA9}"/>
              </a:ext>
            </a:extLst>
          </p:cNvPr>
          <p:cNvSpPr>
            <a:spLocks noGrp="1"/>
          </p:cNvSpPr>
          <p:nvPr>
            <p:ph type="sldNum" sz="quarter" idx="5"/>
          </p:nvPr>
        </p:nvSpPr>
        <p:spPr bwMode="auto">
          <a:xfrm>
            <a:off x="3830638" y="10267950"/>
            <a:ext cx="2928937"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696" rIns="91418" bIns="45696"/>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SzPct val="25000"/>
            </a:pPr>
            <a:fld id="{61F30BFE-07C9-443C-A3B0-E9C7DA8054D2}" type="slidenum">
              <a:rPr lang="en-US" altLang="ja-JP">
                <a:solidFill>
                  <a:srgbClr val="000000"/>
                </a:solidFill>
                <a:sym typeface="Calibri" panose="020F0502020204030204" pitchFamily="34" charset="0"/>
              </a:rPr>
              <a:pPr>
                <a:buSzPct val="25000"/>
              </a:pPr>
              <a:t>44</a:t>
            </a:fld>
            <a:endParaRPr lang="en-US" altLang="ja-JP">
              <a:solidFill>
                <a:srgbClr val="000000"/>
              </a:solidFill>
              <a:sym typeface="Calibri" panose="020F0502020204030204" pitchFamily="34" charset="0"/>
            </a:endParaRPr>
          </a:p>
        </p:txBody>
      </p:sp>
    </p:spTree>
    <p:extLst>
      <p:ext uri="{BB962C8B-B14F-4D97-AF65-F5344CB8AC3E}">
        <p14:creationId xmlns:p14="http://schemas.microsoft.com/office/powerpoint/2010/main" val="344126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Shape 297">
            <a:extLst>
              <a:ext uri="{FF2B5EF4-FFF2-40B4-BE49-F238E27FC236}">
                <a16:creationId xmlns:a16="http://schemas.microsoft.com/office/drawing/2014/main" id="{8E6073CB-FDDB-4D29-84BA-09DA699AD3B6}"/>
              </a:ext>
            </a:extLst>
          </p:cNvPr>
          <p:cNvSpPr>
            <a:spLocks noGrp="1" noRot="1" noChangeAspect="1" noTextEdit="1"/>
          </p:cNvSpPr>
          <p:nvPr>
            <p:ph type="sldImg" idx="2"/>
          </p:nvPr>
        </p:nvSpPr>
        <p:spPr bwMode="auto">
          <a:xfrm>
            <a:off x="-220663" y="811213"/>
            <a:ext cx="7204076" cy="40528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9571" name="Shape 298">
            <a:extLst>
              <a:ext uri="{FF2B5EF4-FFF2-40B4-BE49-F238E27FC236}">
                <a16:creationId xmlns:a16="http://schemas.microsoft.com/office/drawing/2014/main" id="{F786530C-4DB5-4D3F-802A-60404035D398}"/>
              </a:ext>
            </a:extLst>
          </p:cNvPr>
          <p:cNvSpPr>
            <a:spLocks noGrp="1"/>
          </p:cNvSpPr>
          <p:nvPr>
            <p:ph type="body" idx="1"/>
          </p:nvPr>
        </p:nvSpPr>
        <p:spPr bwMode="auto">
          <a:xfrm>
            <a:off x="676275" y="5135563"/>
            <a:ext cx="5408613"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696" rIns="91418" bIns="45696" numCol="1" anchor="t" anchorCtr="0" compatLnSpc="1">
            <a:prstTxWarp prst="textNoShape">
              <a:avLst/>
            </a:prstTxWarp>
          </a:bodyPr>
          <a:lstStyle/>
          <a:p>
            <a:pPr algn="just" eaLnBrk="1" hangingPunct="1">
              <a:spcBef>
                <a:spcPct val="0"/>
              </a:spcBef>
              <a:buSzPct val="25000"/>
            </a:pPr>
            <a:r>
              <a:rPr lang="ja-JP" altLang="en-US" sz="1100">
                <a:latin typeface="Arial" panose="020B0604020202020204" pitchFamily="34" charset="0"/>
                <a:cs typeface="Arial" panose="020B0604020202020204" pitchFamily="34" charset="0"/>
              </a:rPr>
              <a:t>気候変動はあらゆる大陸のあらゆる国に影響を及ぼすようになっています。国民経済が混乱し、生活に支障を来たすことで、人々やコミュニティー、そして国々には、現在はもちろんのこと、将来的にもさらに大きな負担がかかることになりま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人々は気候変動の深刻な影響を受けていますが、その中には天候パターンの変化、海面の上昇、異常気象の増加が含まれます。人間の活動に起因する温室効果ガスの排出は、気候変動を助長しながら、増大し続けています。排出量は現在、史上最高の水準に達しています。これに対策を講じなければ、地球の平均表面温度は</a:t>
            </a:r>
            <a:r>
              <a:rPr lang="en-US" altLang="ja-JP" sz="1100">
                <a:latin typeface="Arial" panose="020B0604020202020204" pitchFamily="34" charset="0"/>
                <a:cs typeface="Arial" panose="020B0604020202020204" pitchFamily="34" charset="0"/>
              </a:rPr>
              <a:t>21</a:t>
            </a:r>
            <a:r>
              <a:rPr lang="ja-JP" altLang="en-US" sz="1100">
                <a:latin typeface="Arial" panose="020B0604020202020204" pitchFamily="34" charset="0"/>
                <a:cs typeface="Arial" panose="020B0604020202020204" pitchFamily="34" charset="0"/>
              </a:rPr>
              <a:t>世紀中もさらに上昇を続け、上昇幅は今世紀中に摂氏</a:t>
            </a:r>
            <a:r>
              <a:rPr lang="en-US" altLang="ja-JP" sz="1100">
                <a:latin typeface="Arial" panose="020B0604020202020204" pitchFamily="34" charset="0"/>
                <a:cs typeface="Arial" panose="020B0604020202020204" pitchFamily="34" charset="0"/>
              </a:rPr>
              <a:t>3</a:t>
            </a:r>
            <a:r>
              <a:rPr lang="ja-JP" altLang="en-US" sz="1100">
                <a:latin typeface="Arial" panose="020B0604020202020204" pitchFamily="34" charset="0"/>
                <a:cs typeface="Arial" panose="020B0604020202020204" pitchFamily="34" charset="0"/>
              </a:rPr>
              <a:t>度を超えるものと見られます。世界には、これよりさらに大幅な温暖化が進む地域も出てくるでしょう。一番大きな影響を受けるのは、最貧層と最弱者層です。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各国がよりクリーンで強靭な経済を一気に達成できるような、手ごろで拡張可能な解決策は、すでに利用できる状態にあります。再生可能エネルギーその他、温室効果ガス排出量を削減し、適応への取り組みを本格化させる幅広い措置を採用する人々が増えていることで、変革は加速しています。</a:t>
            </a:r>
            <a:endParaRPr lang="en-US" altLang="ja-JP" sz="1100">
              <a:latin typeface="Arial" panose="020B0604020202020204" pitchFamily="34" charset="0"/>
              <a:cs typeface="Arial" panose="020B0604020202020204" pitchFamily="34" charset="0"/>
            </a:endParaRP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しかし、気候変動は国境を越えたグローバルな課題です。どこかで温室効果ガスの排出が増えれば、あらゆる場所の人々に影響が出ます。これは国際レベルで調整すべき解決策を必要とする問題であるため、開発途上国の低炭素経済への移行を支援するための国際協力が重要となってきます。</a:t>
            </a:r>
            <a:r>
              <a:rPr lang="en-US" altLang="ja-JP" sz="1100">
                <a:latin typeface="Arial" panose="020B0604020202020204" pitchFamily="34" charset="0"/>
                <a:cs typeface="Arial" panose="020B0604020202020204" pitchFamily="34" charset="0"/>
              </a:rPr>
              <a:t> </a:t>
            </a:r>
          </a:p>
          <a:p>
            <a:pPr algn="just" eaLnBrk="1" hangingPunct="1">
              <a:spcBef>
                <a:spcPct val="0"/>
              </a:spcBef>
              <a:buSzPct val="25000"/>
            </a:pPr>
            <a:endParaRPr lang="ja-JP" altLang="ja-JP" sz="1100">
              <a:latin typeface="Arial" panose="020B0604020202020204" pitchFamily="34" charset="0"/>
              <a:cs typeface="Arial" panose="020B0604020202020204" pitchFamily="34" charset="0"/>
            </a:endParaRPr>
          </a:p>
          <a:p>
            <a:pPr algn="just" eaLnBrk="1" hangingPunct="1">
              <a:spcBef>
                <a:spcPct val="0"/>
              </a:spcBef>
              <a:buSzPct val="25000"/>
            </a:pPr>
            <a:r>
              <a:rPr lang="ja-JP" altLang="en-US" sz="1100">
                <a:latin typeface="Arial" panose="020B0604020202020204" pitchFamily="34" charset="0"/>
                <a:cs typeface="Arial" panose="020B0604020202020204" pitchFamily="34" charset="0"/>
              </a:rPr>
              <a:t>各国は</a:t>
            </a:r>
            <a:r>
              <a:rPr lang="en-US" altLang="ja-JP" sz="1100">
                <a:latin typeface="Arial" panose="020B0604020202020204" pitchFamily="34" charset="0"/>
                <a:cs typeface="Arial" panose="020B0604020202020204" pitchFamily="34" charset="0"/>
              </a:rPr>
              <a:t>2015</a:t>
            </a:r>
            <a:r>
              <a:rPr lang="ja-JP" altLang="en-US" sz="1100">
                <a:latin typeface="Arial" panose="020B0604020202020204" pitchFamily="34" charset="0"/>
                <a:cs typeface="Arial" panose="020B0604020202020204" pitchFamily="34" charset="0"/>
              </a:rPr>
              <a:t>年</a:t>
            </a:r>
            <a:r>
              <a:rPr lang="en-US" altLang="ja-JP" sz="1100">
                <a:latin typeface="Arial" panose="020B0604020202020204" pitchFamily="34" charset="0"/>
                <a:cs typeface="Arial" panose="020B0604020202020204" pitchFamily="34" charset="0"/>
              </a:rPr>
              <a:t>12</a:t>
            </a:r>
            <a:r>
              <a:rPr lang="ja-JP" altLang="en-US" sz="1100">
                <a:latin typeface="Arial" panose="020B0604020202020204" pitchFamily="34" charset="0"/>
                <a:cs typeface="Arial" panose="020B0604020202020204" pitchFamily="34" charset="0"/>
              </a:rPr>
              <a:t>月、気候変動に取り組むため、パリでグローバルな協定を採択しました。</a:t>
            </a:r>
            <a:endParaRPr lang="ja-JP" altLang="ja-JP" sz="1100">
              <a:latin typeface="Arial" panose="020B0604020202020204" pitchFamily="34" charset="0"/>
              <a:cs typeface="Arial" panose="020B0604020202020204" pitchFamily="34" charset="0"/>
            </a:endParaRPr>
          </a:p>
        </p:txBody>
      </p:sp>
      <p:sp>
        <p:nvSpPr>
          <p:cNvPr id="109572" name="Shape 299">
            <a:extLst>
              <a:ext uri="{FF2B5EF4-FFF2-40B4-BE49-F238E27FC236}">
                <a16:creationId xmlns:a16="http://schemas.microsoft.com/office/drawing/2014/main" id="{44260FC5-70C8-4135-8B65-4249C259DADB}"/>
              </a:ext>
            </a:extLst>
          </p:cNvPr>
          <p:cNvSpPr>
            <a:spLocks noGrp="1"/>
          </p:cNvSpPr>
          <p:nvPr>
            <p:ph type="sldNum" sz="quarter" idx="5"/>
          </p:nvPr>
        </p:nvSpPr>
        <p:spPr bwMode="auto">
          <a:xfrm>
            <a:off x="3830638" y="10267950"/>
            <a:ext cx="2928937"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696" rIns="91418" bIns="45696"/>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SzPct val="25000"/>
            </a:pPr>
            <a:fld id="{5EC0CB73-F9DA-4D70-AFC2-42A1DA6EC209}" type="slidenum">
              <a:rPr lang="en-US" altLang="ja-JP">
                <a:solidFill>
                  <a:srgbClr val="000000"/>
                </a:solidFill>
                <a:sym typeface="Calibri" panose="020F0502020204030204" pitchFamily="34" charset="0"/>
              </a:rPr>
              <a:pPr>
                <a:buSzPct val="25000"/>
              </a:pPr>
              <a:t>46</a:t>
            </a:fld>
            <a:endParaRPr lang="en-US" altLang="ja-JP">
              <a:solidFill>
                <a:srgbClr val="000000"/>
              </a:solidFill>
              <a:sym typeface="Calibri" panose="020F0502020204030204" pitchFamily="34" charset="0"/>
            </a:endParaRPr>
          </a:p>
        </p:txBody>
      </p:sp>
    </p:spTree>
    <p:extLst>
      <p:ext uri="{BB962C8B-B14F-4D97-AF65-F5344CB8AC3E}">
        <p14:creationId xmlns:p14="http://schemas.microsoft.com/office/powerpoint/2010/main" val="2289346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B567B7-FA38-17F5-A7C8-7EFA8C6741C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FC3C78D-5B68-B8D2-B8F7-D902DB734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2588209-41AC-50A1-EF13-C364383612C5}"/>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5" name="フッター プレースホルダー 4">
            <a:extLst>
              <a:ext uri="{FF2B5EF4-FFF2-40B4-BE49-F238E27FC236}">
                <a16:creationId xmlns:a16="http://schemas.microsoft.com/office/drawing/2014/main" id="{9B1779B2-EF34-7B58-5925-91C8881AE5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B7FCCD-4CD1-8B7F-0D20-FE7998B04D36}"/>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3088905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C9873-A389-5664-00B2-1691D1EE741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66F0022-AE78-2798-BE93-6BF254F4EE2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681FA3-0D25-81DA-410B-977EDF208AA6}"/>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5" name="フッター プレースホルダー 4">
            <a:extLst>
              <a:ext uri="{FF2B5EF4-FFF2-40B4-BE49-F238E27FC236}">
                <a16:creationId xmlns:a16="http://schemas.microsoft.com/office/drawing/2014/main" id="{EE056920-AD60-830C-7FB7-5D4D112B71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F9FBE5-918A-F510-D47A-A5CB4B31ABBE}"/>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3061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C4BA887-B477-681E-8C78-020523F8B4B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816068F-34CD-DD1E-2001-6D72267E4AA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BE9EB3-BE2E-73BC-7DC7-04BC2B74B203}"/>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5" name="フッター プレースホルダー 4">
            <a:extLst>
              <a:ext uri="{FF2B5EF4-FFF2-40B4-BE49-F238E27FC236}">
                <a16:creationId xmlns:a16="http://schemas.microsoft.com/office/drawing/2014/main" id="{07C53C1D-DCCC-2067-B0EE-3C1EC1D3A8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FFF7AA-BC03-6BE9-BFEB-F652071F998F}"/>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412704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F93488-B0A7-EBB5-E0C2-4DD8DD24AB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F6FABBE-926A-CD1A-EB63-7C946465B58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A51D98-1F75-BB26-F8B5-BA693753817B}"/>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5" name="フッター プレースホルダー 4">
            <a:extLst>
              <a:ext uri="{FF2B5EF4-FFF2-40B4-BE49-F238E27FC236}">
                <a16:creationId xmlns:a16="http://schemas.microsoft.com/office/drawing/2014/main" id="{0C5FB6FC-7B48-6D10-2E0D-11B7A63FD2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04C5ED-887A-78B1-8248-17F2C66ACB4A}"/>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92262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33CD2-C302-4975-9319-A5C53FCF4C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969C003-2158-260D-3748-6AEDE3440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00A4A3D-6D34-DE99-A2FE-B4430BC17F46}"/>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5" name="フッター プレースホルダー 4">
            <a:extLst>
              <a:ext uri="{FF2B5EF4-FFF2-40B4-BE49-F238E27FC236}">
                <a16:creationId xmlns:a16="http://schemas.microsoft.com/office/drawing/2014/main" id="{C466D795-A5B1-EA7F-B5DD-9620ABA804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69D49D-1176-A323-FEF4-4C6AE0F70CCA}"/>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31095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A1761A-8031-77E5-2150-40E7039387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9DF209C-E240-1654-6E96-59EE6628BDC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87B8CDD-B995-E178-3DB1-4E2CFAF5221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4E47C6F-4802-A1DE-1086-C04ED45A0431}"/>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6" name="フッター プレースホルダー 5">
            <a:extLst>
              <a:ext uri="{FF2B5EF4-FFF2-40B4-BE49-F238E27FC236}">
                <a16:creationId xmlns:a16="http://schemas.microsoft.com/office/drawing/2014/main" id="{E8E8B221-84A9-7DF8-CB69-A46F21F42B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C93DDFA-6433-08C2-85A0-0E90E765E83F}"/>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204683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20CFB-C823-1788-3A7A-ED60A5EC01E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03EFA6-2B14-A3CC-EDCB-6CE274329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01B9B14-9172-A59E-36F7-B9B2059BCF2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6E12B7E-382D-B6DF-DD5C-E4FB1D97B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674D0C8-E373-1793-0B78-419F0BCCD1F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38EA54-83D6-6B14-F102-72ACCB2C0072}"/>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8" name="フッター プレースホルダー 7">
            <a:extLst>
              <a:ext uri="{FF2B5EF4-FFF2-40B4-BE49-F238E27FC236}">
                <a16:creationId xmlns:a16="http://schemas.microsoft.com/office/drawing/2014/main" id="{F5658D79-9DC2-16FC-5224-539391069D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6BE3578-C76C-1A25-2D16-06F047579651}"/>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266902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AB04FF-8889-E767-45C7-BB16564C833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10CF244-84CE-C3F7-0EA1-7BC49DC29DD3}"/>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4" name="フッター プレースホルダー 3">
            <a:extLst>
              <a:ext uri="{FF2B5EF4-FFF2-40B4-BE49-F238E27FC236}">
                <a16:creationId xmlns:a16="http://schemas.microsoft.com/office/drawing/2014/main" id="{7BCA01F4-86FB-67FC-D2A2-168305AB095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49E1E6D-033D-7778-EAA3-A852BA388533}"/>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17260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FED0225-C9C0-508C-A82D-D2138EBF4371}"/>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3" name="フッター プレースホルダー 2">
            <a:extLst>
              <a:ext uri="{FF2B5EF4-FFF2-40B4-BE49-F238E27FC236}">
                <a16:creationId xmlns:a16="http://schemas.microsoft.com/office/drawing/2014/main" id="{DA0FB2DE-402E-99BB-2174-86DCF08486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6BF69C-B7C5-0D19-307F-16D5B576AF48}"/>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384166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21E189-4BC2-5B5D-A4B4-C7A8F2CE899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36B022A-D14D-8093-7824-C579AA73A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D1785DB-12E0-EF8C-FDE1-A61BAAC1F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C9BD70-AB27-25A4-A212-484F56632754}"/>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6" name="フッター プレースホルダー 5">
            <a:extLst>
              <a:ext uri="{FF2B5EF4-FFF2-40B4-BE49-F238E27FC236}">
                <a16:creationId xmlns:a16="http://schemas.microsoft.com/office/drawing/2014/main" id="{E99796B2-71B6-0491-2556-57E4224508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38E6AE-79E3-29C5-8076-62E5D4F1C8C9}"/>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281289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BA949A-4DED-6BE6-EDBE-F1A322F9AB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984E993-9B66-4D2D-270F-D101C34CF7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9DDBD49-6F3B-1E05-8225-840063F41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285FD41-60C5-25E4-7522-4AF8FC4536A6}"/>
              </a:ext>
            </a:extLst>
          </p:cNvPr>
          <p:cNvSpPr>
            <a:spLocks noGrp="1"/>
          </p:cNvSpPr>
          <p:nvPr>
            <p:ph type="dt" sz="half" idx="10"/>
          </p:nvPr>
        </p:nvSpPr>
        <p:spPr/>
        <p:txBody>
          <a:bodyPr/>
          <a:lstStyle/>
          <a:p>
            <a:fld id="{8661FEFA-331C-4800-AF77-198C4D2CB0E3}" type="datetimeFigureOut">
              <a:rPr kumimoji="1" lang="ja-JP" altLang="en-US" smtClean="0"/>
              <a:t>2022/6/27</a:t>
            </a:fld>
            <a:endParaRPr kumimoji="1" lang="ja-JP" altLang="en-US"/>
          </a:p>
        </p:txBody>
      </p:sp>
      <p:sp>
        <p:nvSpPr>
          <p:cNvPr id="6" name="フッター プレースホルダー 5">
            <a:extLst>
              <a:ext uri="{FF2B5EF4-FFF2-40B4-BE49-F238E27FC236}">
                <a16:creationId xmlns:a16="http://schemas.microsoft.com/office/drawing/2014/main" id="{BB45F78A-59FF-2CB2-6CD8-843F4FA8D5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7BB529-1D74-16C4-CD75-F357CF40B0C8}"/>
              </a:ext>
            </a:extLst>
          </p:cNvPr>
          <p:cNvSpPr>
            <a:spLocks noGrp="1"/>
          </p:cNvSpPr>
          <p:nvPr>
            <p:ph type="sldNum" sz="quarter" idx="12"/>
          </p:nvPr>
        </p:nvSpPr>
        <p:spPr/>
        <p:txBody>
          <a:body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2418940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9CEB1E0-EE0C-1CB4-1179-7FA8CE532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E59374C-5323-0F62-F1CA-1431BD5672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70F36B1-DE44-9815-2966-4FCA635DC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1FEFA-331C-4800-AF77-198C4D2CB0E3}" type="datetimeFigureOut">
              <a:rPr kumimoji="1" lang="ja-JP" altLang="en-US" smtClean="0"/>
              <a:t>2022/6/27</a:t>
            </a:fld>
            <a:endParaRPr kumimoji="1" lang="ja-JP" altLang="en-US"/>
          </a:p>
        </p:txBody>
      </p:sp>
      <p:sp>
        <p:nvSpPr>
          <p:cNvPr id="5" name="フッター プレースホルダー 4">
            <a:extLst>
              <a:ext uri="{FF2B5EF4-FFF2-40B4-BE49-F238E27FC236}">
                <a16:creationId xmlns:a16="http://schemas.microsoft.com/office/drawing/2014/main" id="{E019DF65-0BB8-7C2C-CE03-AB973904B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FDF1F4D-983F-2AB9-FAEB-8D2156C18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26E29-FE06-4D51-BD94-4C17C91DA1D3}" type="slidenum">
              <a:rPr kumimoji="1" lang="ja-JP" altLang="en-US" smtClean="0"/>
              <a:t>‹#›</a:t>
            </a:fld>
            <a:endParaRPr kumimoji="1" lang="ja-JP" altLang="en-US"/>
          </a:p>
        </p:txBody>
      </p:sp>
    </p:spTree>
    <p:extLst>
      <p:ext uri="{BB962C8B-B14F-4D97-AF65-F5344CB8AC3E}">
        <p14:creationId xmlns:p14="http://schemas.microsoft.com/office/powerpoint/2010/main" val="3776600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ja/photo/1410436" TargetMode="Externa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iki.swarma.org/index.php/%E7%94%9F%E5%91%BD%E4%B9%8B%E6%B5%81(6)%E2%80%94%E2%80%94%E7%B3%BB%E7%BB%9F%E4%B9%8B%E6%B5%81" TargetMode="External"/><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hyperlink" Target="https://creativecommons.org/licenses/by-sa/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ED4B54-F183-7D4A-1E67-262BAFD1B850}"/>
              </a:ext>
            </a:extLst>
          </p:cNvPr>
          <p:cNvSpPr txBox="1"/>
          <p:nvPr/>
        </p:nvSpPr>
        <p:spPr>
          <a:xfrm>
            <a:off x="2115671" y="1389529"/>
            <a:ext cx="7790329" cy="646331"/>
          </a:xfrm>
          <a:prstGeom prst="rect">
            <a:avLst/>
          </a:prstGeom>
          <a:noFill/>
        </p:spPr>
        <p:txBody>
          <a:bodyPr wrap="square" rtlCol="0">
            <a:spAutoFit/>
          </a:bodyPr>
          <a:lstStyle/>
          <a:p>
            <a:r>
              <a:rPr kumimoji="1" lang="ja-JP" altLang="en-US" sz="3600" dirty="0">
                <a:latin typeface="メイリオ" panose="020B0604030504040204" pitchFamily="50" charset="-128"/>
                <a:ea typeface="メイリオ" panose="020B0604030504040204" pitchFamily="50" charset="-128"/>
              </a:rPr>
              <a:t>みんなで木を植えましょう</a:t>
            </a:r>
          </a:p>
        </p:txBody>
      </p:sp>
      <p:sp>
        <p:nvSpPr>
          <p:cNvPr id="3" name="テキスト ボックス 2">
            <a:extLst>
              <a:ext uri="{FF2B5EF4-FFF2-40B4-BE49-F238E27FC236}">
                <a16:creationId xmlns:a16="http://schemas.microsoft.com/office/drawing/2014/main" id="{F749A1C5-BECA-062B-F8C5-EBDC0ACE3424}"/>
              </a:ext>
            </a:extLst>
          </p:cNvPr>
          <p:cNvSpPr txBox="1"/>
          <p:nvPr/>
        </p:nvSpPr>
        <p:spPr>
          <a:xfrm>
            <a:off x="2115670" y="2510117"/>
            <a:ext cx="7790329"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rPr>
              <a:t>植林で拓く地球の未来</a:t>
            </a:r>
            <a:endParaRPr kumimoji="1" lang="ja-JP" altLang="en-US" sz="4400" b="1"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89410739-2502-38A8-39CB-26882C82B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588" y="3279558"/>
            <a:ext cx="5313828" cy="3542552"/>
          </a:xfrm>
          <a:prstGeom prst="rect">
            <a:avLst/>
          </a:prstGeom>
        </p:spPr>
      </p:pic>
    </p:spTree>
    <p:extLst>
      <p:ext uri="{BB962C8B-B14F-4D97-AF65-F5344CB8AC3E}">
        <p14:creationId xmlns:p14="http://schemas.microsoft.com/office/powerpoint/2010/main" val="355306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BFD6B9-7737-41F2-988D-FBC798FBB6AD}"/>
              </a:ext>
            </a:extLst>
          </p:cNvPr>
          <p:cNvSpPr>
            <a:spLocks noGrp="1"/>
          </p:cNvSpPr>
          <p:nvPr>
            <p:ph type="title"/>
          </p:nvPr>
        </p:nvSpPr>
        <p:spPr>
          <a:xfrm>
            <a:off x="838200" y="365125"/>
            <a:ext cx="10107706" cy="1087157"/>
          </a:xfrm>
          <a:solidFill>
            <a:schemeClr val="accent5">
              <a:lumMod val="60000"/>
              <a:lumOff val="40000"/>
            </a:schemeClr>
          </a:solidFill>
        </p:spPr>
        <p:txBody>
          <a:bodyPr>
            <a:normAutofit/>
          </a:bodyPr>
          <a:lstStyle/>
          <a:p>
            <a:r>
              <a:rPr kumimoji="1" lang="ja-JP" altLang="en-US" sz="3600"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　生命の危機を回避するために②</a:t>
            </a:r>
          </a:p>
        </p:txBody>
      </p:sp>
      <p:sp>
        <p:nvSpPr>
          <p:cNvPr id="3" name="正方形/長方形 2">
            <a:extLst>
              <a:ext uri="{FF2B5EF4-FFF2-40B4-BE49-F238E27FC236}">
                <a16:creationId xmlns:a16="http://schemas.microsoft.com/office/drawing/2014/main" id="{F9C56BDF-B489-420A-8B2D-001B407F1BDE}"/>
              </a:ext>
            </a:extLst>
          </p:cNvPr>
          <p:cNvSpPr/>
          <p:nvPr/>
        </p:nvSpPr>
        <p:spPr>
          <a:xfrm>
            <a:off x="1066800" y="1775012"/>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200" dirty="0">
                <a:solidFill>
                  <a:srgbClr val="0070C0"/>
                </a:solidFill>
                <a:latin typeface="メイリオ" panose="020B0604030504040204" pitchFamily="50" charset="-128"/>
                <a:ea typeface="メイリオ" panose="020B0604030504040204" pitchFamily="50" charset="-128"/>
              </a:rPr>
              <a:t>大気と水の汚染</a:t>
            </a:r>
          </a:p>
        </p:txBody>
      </p:sp>
      <p:sp>
        <p:nvSpPr>
          <p:cNvPr id="4" name="正方形/長方形 3">
            <a:extLst>
              <a:ext uri="{FF2B5EF4-FFF2-40B4-BE49-F238E27FC236}">
                <a16:creationId xmlns:a16="http://schemas.microsoft.com/office/drawing/2014/main" id="{C9F00B67-2F64-43F7-8C15-EF3408DDA837}"/>
              </a:ext>
            </a:extLst>
          </p:cNvPr>
          <p:cNvSpPr/>
          <p:nvPr/>
        </p:nvSpPr>
        <p:spPr>
          <a:xfrm>
            <a:off x="1066800" y="2752165"/>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3200" dirty="0">
                <a:solidFill>
                  <a:srgbClr val="0070C0"/>
                </a:solidFill>
                <a:latin typeface="メイリオ" panose="020B0604030504040204" pitchFamily="50" charset="-128"/>
                <a:ea typeface="メイリオ" panose="020B0604030504040204" pitchFamily="50" charset="-128"/>
              </a:rPr>
              <a:t>大地の劣化</a:t>
            </a:r>
            <a:endParaRPr kumimoji="1" lang="ja-JP" altLang="en-US" sz="3200" dirty="0">
              <a:solidFill>
                <a:srgbClr val="0070C0"/>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9EA17B4-2BB8-4059-B726-1126B0F7C53D}"/>
              </a:ext>
            </a:extLst>
          </p:cNvPr>
          <p:cNvSpPr/>
          <p:nvPr/>
        </p:nvSpPr>
        <p:spPr>
          <a:xfrm>
            <a:off x="1066800" y="3836894"/>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200" dirty="0">
                <a:solidFill>
                  <a:srgbClr val="0070C0"/>
                </a:solidFill>
                <a:latin typeface="メイリオ" panose="020B0604030504040204" pitchFamily="50" charset="-128"/>
                <a:ea typeface="メイリオ" panose="020B0604030504040204" pitchFamily="50" charset="-128"/>
              </a:rPr>
              <a:t>食の危機</a:t>
            </a:r>
          </a:p>
        </p:txBody>
      </p:sp>
      <p:sp>
        <p:nvSpPr>
          <p:cNvPr id="6" name="正方形/長方形 5">
            <a:extLst>
              <a:ext uri="{FF2B5EF4-FFF2-40B4-BE49-F238E27FC236}">
                <a16:creationId xmlns:a16="http://schemas.microsoft.com/office/drawing/2014/main" id="{BE1954F4-6478-4937-9DF3-85D987D62032}"/>
              </a:ext>
            </a:extLst>
          </p:cNvPr>
          <p:cNvSpPr/>
          <p:nvPr/>
        </p:nvSpPr>
        <p:spPr>
          <a:xfrm>
            <a:off x="1066800" y="4831976"/>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3200" dirty="0">
                <a:solidFill>
                  <a:srgbClr val="0070C0"/>
                </a:solidFill>
                <a:latin typeface="メイリオ" panose="020B0604030504040204" pitchFamily="50" charset="-128"/>
                <a:ea typeface="メイリオ" panose="020B0604030504040204" pitchFamily="50" charset="-128"/>
              </a:rPr>
              <a:t>戦争と核</a:t>
            </a:r>
            <a:endParaRPr kumimoji="1" lang="ja-JP" altLang="en-US" sz="3200" dirty="0">
              <a:solidFill>
                <a:srgbClr val="0070C0"/>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4E3B0CC8-1757-468D-888C-585F48970296}"/>
              </a:ext>
            </a:extLst>
          </p:cNvPr>
          <p:cNvSpPr txBox="1"/>
          <p:nvPr/>
        </p:nvSpPr>
        <p:spPr>
          <a:xfrm>
            <a:off x="1116106" y="3324128"/>
            <a:ext cx="8794376" cy="369332"/>
          </a:xfrm>
          <a:prstGeom prst="rect">
            <a:avLst/>
          </a:prstGeom>
          <a:noFill/>
        </p:spPr>
        <p:txBody>
          <a:bodyPr wrap="square" rtlCol="0">
            <a:spAutoFit/>
          </a:bodyPr>
          <a:lstStyle/>
          <a:p>
            <a:r>
              <a:rPr kumimoji="1" lang="ja-JP" altLang="en-US" dirty="0">
                <a:solidFill>
                  <a:srgbClr val="0070C0"/>
                </a:solidFill>
              </a:rPr>
              <a:t>農薬、抗生剤、化学肥料などにより「土」の状態は悪化の一途</a:t>
            </a:r>
          </a:p>
        </p:txBody>
      </p:sp>
      <p:sp>
        <p:nvSpPr>
          <p:cNvPr id="8" name="テキスト ボックス 7">
            <a:extLst>
              <a:ext uri="{FF2B5EF4-FFF2-40B4-BE49-F238E27FC236}">
                <a16:creationId xmlns:a16="http://schemas.microsoft.com/office/drawing/2014/main" id="{DD626699-CDEB-4ECE-95AF-16A2454F9AF5}"/>
              </a:ext>
            </a:extLst>
          </p:cNvPr>
          <p:cNvSpPr txBox="1"/>
          <p:nvPr/>
        </p:nvSpPr>
        <p:spPr>
          <a:xfrm>
            <a:off x="963706" y="2339788"/>
            <a:ext cx="9099176" cy="369332"/>
          </a:xfrm>
          <a:prstGeom prst="rect">
            <a:avLst/>
          </a:prstGeom>
          <a:noFill/>
        </p:spPr>
        <p:txBody>
          <a:bodyPr wrap="square" rtlCol="0">
            <a:spAutoFit/>
          </a:bodyPr>
          <a:lstStyle/>
          <a:p>
            <a:r>
              <a:rPr kumimoji="1" lang="ja-JP" altLang="en-US" dirty="0">
                <a:solidFill>
                  <a:srgbClr val="0070C0"/>
                </a:solidFill>
              </a:rPr>
              <a:t>フロンガス、炭化水素、窒素酸化物、硫黄酸化物、粒子状物質、放射能などの大気汚染</a:t>
            </a:r>
          </a:p>
        </p:txBody>
      </p:sp>
      <p:sp>
        <p:nvSpPr>
          <p:cNvPr id="9" name="テキスト ボックス 8">
            <a:extLst>
              <a:ext uri="{FF2B5EF4-FFF2-40B4-BE49-F238E27FC236}">
                <a16:creationId xmlns:a16="http://schemas.microsoft.com/office/drawing/2014/main" id="{03D6B6B4-A434-486E-ACC8-C0DBCE0EFC38}"/>
              </a:ext>
            </a:extLst>
          </p:cNvPr>
          <p:cNvSpPr txBox="1"/>
          <p:nvPr/>
        </p:nvSpPr>
        <p:spPr>
          <a:xfrm>
            <a:off x="1116106" y="4464424"/>
            <a:ext cx="8794376" cy="369332"/>
          </a:xfrm>
          <a:prstGeom prst="rect">
            <a:avLst/>
          </a:prstGeom>
          <a:noFill/>
        </p:spPr>
        <p:txBody>
          <a:bodyPr wrap="square" rtlCol="0">
            <a:spAutoFit/>
          </a:bodyPr>
          <a:lstStyle/>
          <a:p>
            <a:r>
              <a:rPr kumimoji="1" lang="ja-JP" altLang="en-US" dirty="0">
                <a:solidFill>
                  <a:srgbClr val="0070C0"/>
                </a:solidFill>
              </a:rPr>
              <a:t>腸内細菌を育む自然食品から遠ざかっている食生活～すべての病気の元～</a:t>
            </a:r>
          </a:p>
        </p:txBody>
      </p:sp>
      <p:sp>
        <p:nvSpPr>
          <p:cNvPr id="10" name="テキスト ボックス 9">
            <a:extLst>
              <a:ext uri="{FF2B5EF4-FFF2-40B4-BE49-F238E27FC236}">
                <a16:creationId xmlns:a16="http://schemas.microsoft.com/office/drawing/2014/main" id="{133FACAF-8505-4848-82DE-3CEBD6C4881B}"/>
              </a:ext>
            </a:extLst>
          </p:cNvPr>
          <p:cNvSpPr txBox="1"/>
          <p:nvPr/>
        </p:nvSpPr>
        <p:spPr>
          <a:xfrm>
            <a:off x="1066800" y="5396752"/>
            <a:ext cx="9099176" cy="369332"/>
          </a:xfrm>
          <a:prstGeom prst="rect">
            <a:avLst/>
          </a:prstGeom>
          <a:noFill/>
        </p:spPr>
        <p:txBody>
          <a:bodyPr wrap="square" rtlCol="0">
            <a:spAutoFit/>
          </a:bodyPr>
          <a:lstStyle/>
          <a:p>
            <a:r>
              <a:rPr kumimoji="1" lang="ja-JP" altLang="en-US" dirty="0">
                <a:solidFill>
                  <a:srgbClr val="0070C0"/>
                </a:solidFill>
              </a:rPr>
              <a:t>地球を傷つけることは自分自身を傷つける事、すべての生物で戦争をするのは人間だけ</a:t>
            </a:r>
          </a:p>
        </p:txBody>
      </p:sp>
    </p:spTree>
    <p:extLst>
      <p:ext uri="{BB962C8B-B14F-4D97-AF65-F5344CB8AC3E}">
        <p14:creationId xmlns:p14="http://schemas.microsoft.com/office/powerpoint/2010/main" val="247086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吹き出し: 下矢印 6">
            <a:extLst>
              <a:ext uri="{FF2B5EF4-FFF2-40B4-BE49-F238E27FC236}">
                <a16:creationId xmlns:a16="http://schemas.microsoft.com/office/drawing/2014/main" id="{54A744B1-2F87-1126-F883-B19C49B0CC01}"/>
              </a:ext>
            </a:extLst>
          </p:cNvPr>
          <p:cNvSpPr/>
          <p:nvPr/>
        </p:nvSpPr>
        <p:spPr>
          <a:xfrm>
            <a:off x="838200" y="1690688"/>
            <a:ext cx="10515600" cy="3932872"/>
          </a:xfrm>
          <a:prstGeom prst="downArrowCallou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ACC8991-06AB-3400-EF6B-6FEB8555CD2F}"/>
              </a:ext>
            </a:extLst>
          </p:cNvPr>
          <p:cNvSpPr>
            <a:spLocks noGrp="1"/>
          </p:cNvSpPr>
          <p:nvPr>
            <p:ph type="title"/>
          </p:nvPr>
        </p:nvSpPr>
        <p:spPr>
          <a:solidFill>
            <a:srgbClr val="0070C0"/>
          </a:solidFill>
        </p:spPr>
        <p:txBody>
          <a:bodyPr>
            <a:normAutofit fontScale="90000"/>
          </a:bodyPr>
          <a:lstStyle/>
          <a:p>
            <a:r>
              <a:rPr kumimoji="1" lang="ja-JP" altLang="en-US" sz="3600" dirty="0">
                <a:solidFill>
                  <a:schemeClr val="bg1"/>
                </a:solidFill>
                <a:latin typeface="メイリオ" panose="020B0604030504040204" pitchFamily="50" charset="-128"/>
                <a:ea typeface="メイリオ" panose="020B0604030504040204" pitchFamily="50" charset="-128"/>
              </a:rPr>
              <a:t>私たちは「</a:t>
            </a:r>
            <a:r>
              <a:rPr kumimoji="1" lang="ja-JP" altLang="en-US" sz="3600" b="1" dirty="0">
                <a:solidFill>
                  <a:schemeClr val="bg1"/>
                </a:solidFill>
                <a:latin typeface="メイリオ" panose="020B0604030504040204" pitchFamily="50" charset="-128"/>
                <a:ea typeface="メイリオ" panose="020B0604030504040204" pitchFamily="50" charset="-128"/>
              </a:rPr>
              <a:t>世界史に残る大激変時代</a:t>
            </a:r>
            <a:r>
              <a:rPr kumimoji="1" lang="ja-JP" altLang="en-US" sz="3600" dirty="0">
                <a:solidFill>
                  <a:schemeClr val="bg1"/>
                </a:solidFill>
                <a:latin typeface="メイリオ" panose="020B0604030504040204" pitchFamily="50" charset="-128"/>
                <a:ea typeface="メイリオ" panose="020B0604030504040204" pitchFamily="50" charset="-128"/>
              </a:rPr>
              <a:t>」を生きている</a:t>
            </a:r>
            <a:br>
              <a:rPr kumimoji="1" lang="en-US" altLang="ja-JP" sz="3600" dirty="0">
                <a:solidFill>
                  <a:schemeClr val="bg1"/>
                </a:solidFill>
                <a:latin typeface="メイリオ" panose="020B0604030504040204" pitchFamily="50" charset="-128"/>
                <a:ea typeface="メイリオ" panose="020B0604030504040204" pitchFamily="50" charset="-128"/>
              </a:rPr>
            </a:br>
            <a:r>
              <a:rPr kumimoji="1" lang="ja-JP" altLang="en-US" sz="3600" dirty="0">
                <a:solidFill>
                  <a:schemeClr val="bg1"/>
                </a:solidFill>
                <a:latin typeface="メイリオ" panose="020B0604030504040204" pitchFamily="50" charset="-128"/>
                <a:ea typeface="メイリオ" panose="020B0604030504040204" pitchFamily="50" charset="-128"/>
              </a:rPr>
              <a:t>不可避な「</a:t>
            </a:r>
            <a:r>
              <a:rPr kumimoji="1" lang="ja-JP" altLang="en-US" sz="3600" b="1" dirty="0">
                <a:solidFill>
                  <a:schemeClr val="bg1"/>
                </a:solidFill>
                <a:latin typeface="メイリオ" panose="020B0604030504040204" pitchFamily="50" charset="-128"/>
                <a:ea typeface="メイリオ" panose="020B0604030504040204" pitchFamily="50" charset="-128"/>
              </a:rPr>
              <a:t>パラダイムの崩壊</a:t>
            </a:r>
            <a:r>
              <a:rPr kumimoji="1" lang="ja-JP" altLang="en-US" sz="3600" dirty="0">
                <a:solidFill>
                  <a:schemeClr val="bg1"/>
                </a:solidFill>
                <a:latin typeface="メイリオ" panose="020B0604030504040204" pitchFamily="50" charset="-128"/>
                <a:ea typeface="メイリオ" panose="020B0604030504040204" pitchFamily="50" charset="-128"/>
              </a:rPr>
              <a:t>」が起こっています</a:t>
            </a:r>
          </a:p>
        </p:txBody>
      </p:sp>
      <p:sp>
        <p:nvSpPr>
          <p:cNvPr id="3" name="テキスト ボックス 2">
            <a:extLst>
              <a:ext uri="{FF2B5EF4-FFF2-40B4-BE49-F238E27FC236}">
                <a16:creationId xmlns:a16="http://schemas.microsoft.com/office/drawing/2014/main" id="{F003B8DE-8068-40EA-0246-D49509077F1A}"/>
              </a:ext>
            </a:extLst>
          </p:cNvPr>
          <p:cNvSpPr txBox="1"/>
          <p:nvPr/>
        </p:nvSpPr>
        <p:spPr>
          <a:xfrm>
            <a:off x="838200" y="1811870"/>
            <a:ext cx="10226040"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「石油で食料を作るパラダイム」の崩壊</a:t>
            </a:r>
            <a:r>
              <a:rPr kumimoji="1" lang="ja-JP" altLang="en-US" b="1" dirty="0">
                <a:latin typeface="メイリオ" panose="020B0604030504040204" pitchFamily="50" charset="-128"/>
                <a:ea typeface="メイリオ" panose="020B0604030504040204" pitchFamily="50" charset="-128"/>
              </a:rPr>
              <a:t>～地下資源で食料生産は持続性がない</a:t>
            </a:r>
          </a:p>
        </p:txBody>
      </p:sp>
      <p:sp>
        <p:nvSpPr>
          <p:cNvPr id="4" name="テキスト ボックス 3">
            <a:extLst>
              <a:ext uri="{FF2B5EF4-FFF2-40B4-BE49-F238E27FC236}">
                <a16:creationId xmlns:a16="http://schemas.microsoft.com/office/drawing/2014/main" id="{D26F24B7-72CF-76C2-9B2F-7E67B5FC2791}"/>
              </a:ext>
            </a:extLst>
          </p:cNvPr>
          <p:cNvSpPr txBox="1"/>
          <p:nvPr/>
        </p:nvSpPr>
        <p:spPr>
          <a:xfrm>
            <a:off x="838200" y="2364296"/>
            <a:ext cx="102534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「工業製品が高く売れるパラダイム」の崩壊</a:t>
            </a:r>
            <a:r>
              <a:rPr kumimoji="1" lang="ja-JP" altLang="en-US" b="1" dirty="0">
                <a:latin typeface="メイリオ" panose="020B0604030504040204" pitchFamily="50" charset="-128"/>
                <a:ea typeface="メイリオ" panose="020B0604030504040204" pitchFamily="50" charset="-128"/>
              </a:rPr>
              <a:t>～工業製品買いたたかれ資源食糧高騰</a:t>
            </a:r>
          </a:p>
        </p:txBody>
      </p:sp>
      <p:sp>
        <p:nvSpPr>
          <p:cNvPr id="5" name="テキスト ボックス 4">
            <a:extLst>
              <a:ext uri="{FF2B5EF4-FFF2-40B4-BE49-F238E27FC236}">
                <a16:creationId xmlns:a16="http://schemas.microsoft.com/office/drawing/2014/main" id="{DD46ABF7-A30A-0B47-F2CF-1736299AA309}"/>
              </a:ext>
            </a:extLst>
          </p:cNvPr>
          <p:cNvSpPr txBox="1"/>
          <p:nvPr/>
        </p:nvSpPr>
        <p:spPr>
          <a:xfrm>
            <a:off x="838200" y="2973896"/>
            <a:ext cx="102534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「石油兌換紙幣としてのドルのパラダイム」の崩壊</a:t>
            </a:r>
            <a:r>
              <a:rPr kumimoji="1" lang="ja-JP" altLang="en-US" b="1" dirty="0">
                <a:latin typeface="メイリオ" panose="020B0604030504040204" pitchFamily="50" charset="-128"/>
                <a:ea typeface="メイリオ" panose="020B0604030504040204" pitchFamily="50" charset="-128"/>
              </a:rPr>
              <a:t>～ドル石油本位制の崩壊へ</a:t>
            </a:r>
          </a:p>
        </p:txBody>
      </p:sp>
      <p:sp>
        <p:nvSpPr>
          <p:cNvPr id="6" name="テキスト ボックス 5">
            <a:extLst>
              <a:ext uri="{FF2B5EF4-FFF2-40B4-BE49-F238E27FC236}">
                <a16:creationId xmlns:a16="http://schemas.microsoft.com/office/drawing/2014/main" id="{026AD868-E38A-ED22-EA3B-60FD734F9768}"/>
              </a:ext>
            </a:extLst>
          </p:cNvPr>
          <p:cNvSpPr txBox="1"/>
          <p:nvPr/>
        </p:nvSpPr>
        <p:spPr>
          <a:xfrm>
            <a:off x="838200" y="3578781"/>
            <a:ext cx="10253472"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「地球は無限に大きい」という</a:t>
            </a:r>
            <a:r>
              <a:rPr kumimoji="1" lang="ja-JP" altLang="en-US" sz="2800" b="1" dirty="0">
                <a:latin typeface="メイリオ" panose="020B0604030504040204" pitchFamily="50" charset="-128"/>
                <a:ea typeface="メイリオ" panose="020B0604030504040204" pitchFamily="50" charset="-128"/>
              </a:rPr>
              <a:t>パラダイムの崩壊</a:t>
            </a:r>
          </a:p>
        </p:txBody>
      </p:sp>
      <p:sp>
        <p:nvSpPr>
          <p:cNvPr id="8" name="正方形/長方形 7">
            <a:extLst>
              <a:ext uri="{FF2B5EF4-FFF2-40B4-BE49-F238E27FC236}">
                <a16:creationId xmlns:a16="http://schemas.microsoft.com/office/drawing/2014/main" id="{D8B5BFEE-50B5-2823-A9A3-5854587115B4}"/>
              </a:ext>
            </a:extLst>
          </p:cNvPr>
          <p:cNvSpPr/>
          <p:nvPr/>
        </p:nvSpPr>
        <p:spPr>
          <a:xfrm>
            <a:off x="838200" y="5660136"/>
            <a:ext cx="10515600" cy="832739"/>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3200" b="1" dirty="0">
                <a:latin typeface="メイリオ" panose="020B0604030504040204" pitchFamily="50" charset="-128"/>
                <a:ea typeface="メイリオ" panose="020B0604030504040204" pitchFamily="50" charset="-128"/>
              </a:rPr>
              <a:t>社会システム、経済システムのすべてを見直す時代</a:t>
            </a:r>
          </a:p>
        </p:txBody>
      </p:sp>
    </p:spTree>
    <p:extLst>
      <p:ext uri="{BB962C8B-B14F-4D97-AF65-F5344CB8AC3E}">
        <p14:creationId xmlns:p14="http://schemas.microsoft.com/office/powerpoint/2010/main" val="353166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7763EBC-CADC-4725-9FDA-6500A186B7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7872" y="379669"/>
            <a:ext cx="4332104" cy="4463264"/>
          </a:xfrm>
          <a:prstGeom prst="rect">
            <a:avLst/>
          </a:prstGeom>
          <a:noFill/>
          <a:ln>
            <a:noFill/>
          </a:ln>
        </p:spPr>
      </p:pic>
      <p:sp>
        <p:nvSpPr>
          <p:cNvPr id="3" name="テキスト ボックス 2">
            <a:extLst>
              <a:ext uri="{FF2B5EF4-FFF2-40B4-BE49-F238E27FC236}">
                <a16:creationId xmlns:a16="http://schemas.microsoft.com/office/drawing/2014/main" id="{CE15897E-BB66-42C3-A8FA-54FDB4FF8736}"/>
              </a:ext>
            </a:extLst>
          </p:cNvPr>
          <p:cNvSpPr txBox="1"/>
          <p:nvPr/>
        </p:nvSpPr>
        <p:spPr>
          <a:xfrm>
            <a:off x="1164680" y="4719827"/>
            <a:ext cx="10452847" cy="523220"/>
          </a:xfrm>
          <a:prstGeom prst="rect">
            <a:avLst/>
          </a:prstGeom>
          <a:noFill/>
        </p:spPr>
        <p:txBody>
          <a:bodyPr wrap="square" rtlCol="0">
            <a:spAutoFit/>
          </a:bodyPr>
          <a:lstStyle/>
          <a:p>
            <a:r>
              <a:rPr kumimoji="1" lang="ja-JP" altLang="en-US" sz="2800" b="1" dirty="0">
                <a:latin typeface="メイリオ" panose="020B0604030504040204" pitchFamily="50" charset="-128"/>
                <a:ea typeface="メイリオ" panose="020B0604030504040204" pitchFamily="50" charset="-128"/>
              </a:rPr>
              <a:t>世代を超えて、木を植える活動がより良い地球の未来を創る</a:t>
            </a:r>
          </a:p>
        </p:txBody>
      </p:sp>
      <p:sp>
        <p:nvSpPr>
          <p:cNvPr id="4" name="テキスト ボックス 3">
            <a:extLst>
              <a:ext uri="{FF2B5EF4-FFF2-40B4-BE49-F238E27FC236}">
                <a16:creationId xmlns:a16="http://schemas.microsoft.com/office/drawing/2014/main" id="{1E1A25ED-80BB-2BA4-AD15-6301A2CE607A}"/>
              </a:ext>
            </a:extLst>
          </p:cNvPr>
          <p:cNvSpPr txBox="1"/>
          <p:nvPr/>
        </p:nvSpPr>
        <p:spPr>
          <a:xfrm>
            <a:off x="1166327" y="5318449"/>
            <a:ext cx="10450285" cy="1015663"/>
          </a:xfrm>
          <a:prstGeom prst="rect">
            <a:avLst/>
          </a:prstGeom>
          <a:solidFill>
            <a:schemeClr val="accent5">
              <a:lumMod val="20000"/>
              <a:lumOff val="80000"/>
            </a:schemeClr>
          </a:solid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植林で得られること　</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①</a:t>
            </a:r>
            <a:r>
              <a:rPr kumimoji="1" lang="ja-JP" altLang="en-US" sz="2000" b="1" dirty="0">
                <a:latin typeface="メイリオ" panose="020B0604030504040204" pitchFamily="50" charset="-128"/>
                <a:ea typeface="メイリオ" panose="020B0604030504040204" pitchFamily="50" charset="-128"/>
              </a:rPr>
              <a:t>自然の若返り　　②より新鮮な空気　③セラピー　④心の安らぎ　⑤より良い健康</a:t>
            </a:r>
            <a:endParaRPr kumimoji="1"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⑥報酬</a:t>
            </a:r>
            <a:r>
              <a:rPr lang="ja-JP" altLang="en-US" sz="2000" dirty="0">
                <a:latin typeface="メイリオ" panose="020B0604030504040204" pitchFamily="50" charset="-128"/>
                <a:ea typeface="メイリオ" panose="020B0604030504040204" pitchFamily="50" charset="-128"/>
              </a:rPr>
              <a:t>（病気のない生活を送ることができる）　</a:t>
            </a:r>
            <a:r>
              <a:rPr lang="ja-JP" altLang="en-US" sz="2000" b="1" dirty="0">
                <a:latin typeface="メイリオ" panose="020B0604030504040204" pitchFamily="50" charset="-128"/>
                <a:ea typeface="メイリオ" panose="020B0604030504040204" pitchFamily="50" charset="-128"/>
              </a:rPr>
              <a:t>⑦知識</a:t>
            </a:r>
            <a:endParaRPr kumimoji="1" lang="ja-JP" altLang="en-US" sz="2000"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37380FC-229B-9E74-9690-DC70F367CE98}"/>
              </a:ext>
            </a:extLst>
          </p:cNvPr>
          <p:cNvSpPr txBox="1"/>
          <p:nvPr/>
        </p:nvSpPr>
        <p:spPr>
          <a:xfrm>
            <a:off x="636494" y="663388"/>
            <a:ext cx="4007224" cy="523220"/>
          </a:xfrm>
          <a:prstGeom prst="rect">
            <a:avLst/>
          </a:prstGeom>
          <a:solidFill>
            <a:schemeClr val="accent4">
              <a:lumMod val="60000"/>
              <a:lumOff val="40000"/>
            </a:schemeClr>
          </a:solidFill>
        </p:spPr>
        <p:txBody>
          <a:bodyPr wrap="square" rtlCol="0">
            <a:spAutoFit/>
          </a:bodyPr>
          <a:lstStyle/>
          <a:p>
            <a:r>
              <a:rPr kumimoji="1" lang="en-US" altLang="ja-JP" sz="2800" b="1" dirty="0">
                <a:latin typeface="メイリオ" panose="020B0604030504040204" pitchFamily="50" charset="-128"/>
                <a:ea typeface="メイリオ" panose="020B0604030504040204" pitchFamily="50" charset="-128"/>
              </a:rPr>
              <a:t>3</a:t>
            </a:r>
            <a:r>
              <a:rPr kumimoji="1" lang="ja-JP" altLang="en-US" sz="2800" b="1" dirty="0">
                <a:latin typeface="メイリオ" panose="020B0604030504040204" pitchFamily="50" charset="-128"/>
                <a:ea typeface="メイリオ" panose="020B0604030504040204" pitchFamily="50" charset="-128"/>
              </a:rPr>
              <a:t>・解決した理想の姿</a:t>
            </a:r>
          </a:p>
        </p:txBody>
      </p:sp>
    </p:spTree>
    <p:extLst>
      <p:ext uri="{BB962C8B-B14F-4D97-AF65-F5344CB8AC3E}">
        <p14:creationId xmlns:p14="http://schemas.microsoft.com/office/powerpoint/2010/main" val="416008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吹き出し: 下矢印 2">
            <a:extLst>
              <a:ext uri="{FF2B5EF4-FFF2-40B4-BE49-F238E27FC236}">
                <a16:creationId xmlns:a16="http://schemas.microsoft.com/office/drawing/2014/main" id="{FBCB37E2-6414-7952-EEB2-14307D96CBA4}"/>
              </a:ext>
            </a:extLst>
          </p:cNvPr>
          <p:cNvSpPr/>
          <p:nvPr/>
        </p:nvSpPr>
        <p:spPr>
          <a:xfrm>
            <a:off x="779929" y="1030941"/>
            <a:ext cx="10632141" cy="156882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人が木を植えることは、自然の生態学的なプロセスを加速させる</a:t>
            </a:r>
          </a:p>
        </p:txBody>
      </p:sp>
      <p:sp>
        <p:nvSpPr>
          <p:cNvPr id="4" name="テキスト ボックス 3">
            <a:extLst>
              <a:ext uri="{FF2B5EF4-FFF2-40B4-BE49-F238E27FC236}">
                <a16:creationId xmlns:a16="http://schemas.microsoft.com/office/drawing/2014/main" id="{B0E30607-0F20-FD6F-2515-0A2DAC4260DE}"/>
              </a:ext>
            </a:extLst>
          </p:cNvPr>
          <p:cNvSpPr txBox="1"/>
          <p:nvPr/>
        </p:nvSpPr>
        <p:spPr>
          <a:xfrm>
            <a:off x="860612" y="385482"/>
            <a:ext cx="10461812" cy="400110"/>
          </a:xfrm>
          <a:prstGeom prst="rect">
            <a:avLst/>
          </a:prstGeom>
          <a:solidFill>
            <a:schemeClr val="accent5">
              <a:lumMod val="60000"/>
              <a:lumOff val="40000"/>
            </a:schemeClr>
          </a:solid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土壌の劣化が深刻な場所・近隣の森林の土の中に種子が存在しない場所</a:t>
            </a:r>
            <a:r>
              <a:rPr lang="ja-JP" altLang="en-US" sz="2000" b="1" dirty="0">
                <a:latin typeface="メイリオ" panose="020B0604030504040204" pitchFamily="50" charset="-128"/>
                <a:ea typeface="メイリオ" panose="020B0604030504040204" pitchFamily="50" charset="-128"/>
              </a:rPr>
              <a:t>では植林が不可欠</a:t>
            </a:r>
            <a:endParaRPr kumimoji="1" lang="en-US" altLang="ja-JP" sz="2000" b="1" dirty="0">
              <a:latin typeface="メイリオ" panose="020B0604030504040204" pitchFamily="50" charset="-128"/>
              <a:ea typeface="メイリオ" panose="020B0604030504040204" pitchFamily="50" charset="-128"/>
            </a:endParaRPr>
          </a:p>
        </p:txBody>
      </p:sp>
      <p:sp>
        <p:nvSpPr>
          <p:cNvPr id="5" name="吹き出し: 下矢印 4">
            <a:extLst>
              <a:ext uri="{FF2B5EF4-FFF2-40B4-BE49-F238E27FC236}">
                <a16:creationId xmlns:a16="http://schemas.microsoft.com/office/drawing/2014/main" id="{249F3609-6EA8-7578-CD36-241D9F041011}"/>
              </a:ext>
            </a:extLst>
          </p:cNvPr>
          <p:cNvSpPr/>
          <p:nvPr/>
        </p:nvSpPr>
        <p:spPr>
          <a:xfrm>
            <a:off x="779929" y="2599764"/>
            <a:ext cx="10632141" cy="82923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植林した木が成長・土が豊かになる</a:t>
            </a:r>
          </a:p>
        </p:txBody>
      </p:sp>
      <p:sp>
        <p:nvSpPr>
          <p:cNvPr id="6" name="吹き出し: 下矢印 5">
            <a:extLst>
              <a:ext uri="{FF2B5EF4-FFF2-40B4-BE49-F238E27FC236}">
                <a16:creationId xmlns:a16="http://schemas.microsoft.com/office/drawing/2014/main" id="{068ADC47-D0BF-20C6-EB39-23484CAAD18D}"/>
              </a:ext>
            </a:extLst>
          </p:cNvPr>
          <p:cNvSpPr/>
          <p:nvPr/>
        </p:nvSpPr>
        <p:spPr>
          <a:xfrm>
            <a:off x="775447" y="3514164"/>
            <a:ext cx="10632141" cy="82923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植林した木が成長すると日影ができ、土壌の乾燥を防ぐ</a:t>
            </a:r>
          </a:p>
        </p:txBody>
      </p:sp>
      <p:sp>
        <p:nvSpPr>
          <p:cNvPr id="7" name="吹き出し: 下矢印 6">
            <a:extLst>
              <a:ext uri="{FF2B5EF4-FFF2-40B4-BE49-F238E27FC236}">
                <a16:creationId xmlns:a16="http://schemas.microsoft.com/office/drawing/2014/main" id="{A1C777B9-0165-8BB8-B2A0-292FE9CB08D6}"/>
              </a:ext>
            </a:extLst>
          </p:cNvPr>
          <p:cNvSpPr/>
          <p:nvPr/>
        </p:nvSpPr>
        <p:spPr>
          <a:xfrm>
            <a:off x="784412" y="4428564"/>
            <a:ext cx="10632141" cy="82923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メイリオ" panose="020B0604030504040204" pitchFamily="50" charset="-128"/>
                <a:ea typeface="メイリオ" panose="020B0604030504040204" pitchFamily="50" charset="-128"/>
              </a:rPr>
              <a:t>下草が育ち，実をつけ種子を分散する鳥や小動物を引き寄せる</a:t>
            </a:r>
            <a:endParaRPr kumimoji="1" lang="ja-JP" altLang="en-US" sz="2800"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F38FFAD9-BDF6-67F6-A969-36F97B8A92B0}"/>
              </a:ext>
            </a:extLst>
          </p:cNvPr>
          <p:cNvSpPr/>
          <p:nvPr/>
        </p:nvSpPr>
        <p:spPr>
          <a:xfrm>
            <a:off x="811306" y="5293658"/>
            <a:ext cx="10717306" cy="963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植物遷移が進んで、多様性豊かな森林が育つ＝現地子ミニティーの再生につながる</a:t>
            </a:r>
          </a:p>
        </p:txBody>
      </p:sp>
    </p:spTree>
    <p:extLst>
      <p:ext uri="{BB962C8B-B14F-4D97-AF65-F5344CB8AC3E}">
        <p14:creationId xmlns:p14="http://schemas.microsoft.com/office/powerpoint/2010/main" val="3745217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下矢印 1">
            <a:extLst>
              <a:ext uri="{FF2B5EF4-FFF2-40B4-BE49-F238E27FC236}">
                <a16:creationId xmlns:a16="http://schemas.microsoft.com/office/drawing/2014/main" id="{9D680FC5-92C6-527F-56AD-DDD9FC3B5CAC}"/>
              </a:ext>
            </a:extLst>
          </p:cNvPr>
          <p:cNvSpPr/>
          <p:nvPr/>
        </p:nvSpPr>
        <p:spPr>
          <a:xfrm>
            <a:off x="896471" y="618565"/>
            <a:ext cx="10381129" cy="207981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latin typeface="メイリオ" panose="020B0604030504040204" pitchFamily="50" charset="-128"/>
                <a:ea typeface="メイリオ" panose="020B0604030504040204" pitchFamily="50" charset="-128"/>
              </a:rPr>
              <a:t>2014</a:t>
            </a:r>
            <a:r>
              <a:rPr kumimoji="1" lang="ja-JP" altLang="en-US" sz="2800" dirty="0">
                <a:latin typeface="メイリオ" panose="020B0604030504040204" pitchFamily="50" charset="-128"/>
                <a:ea typeface="メイリオ" panose="020B0604030504040204" pitchFamily="50" charset="-128"/>
              </a:rPr>
              <a:t>年「森林に関するニューヨーク宣言」の目標確認</a:t>
            </a:r>
          </a:p>
        </p:txBody>
      </p:sp>
      <p:sp>
        <p:nvSpPr>
          <p:cNvPr id="3" name="吹き出し: 下矢印 2">
            <a:extLst>
              <a:ext uri="{FF2B5EF4-FFF2-40B4-BE49-F238E27FC236}">
                <a16:creationId xmlns:a16="http://schemas.microsoft.com/office/drawing/2014/main" id="{000A6C33-6E51-4912-C04C-02CF4951414F}"/>
              </a:ext>
            </a:extLst>
          </p:cNvPr>
          <p:cNvSpPr/>
          <p:nvPr/>
        </p:nvSpPr>
        <p:spPr>
          <a:xfrm>
            <a:off x="896471" y="2698376"/>
            <a:ext cx="10399058" cy="166743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latin typeface="メイリオ" panose="020B0604030504040204" pitchFamily="50" charset="-128"/>
                <a:ea typeface="メイリオ" panose="020B0604030504040204" pitchFamily="50" charset="-128"/>
              </a:rPr>
              <a:t>2030</a:t>
            </a:r>
            <a:r>
              <a:rPr kumimoji="1" lang="ja-JP" altLang="en-US" sz="2800" dirty="0">
                <a:latin typeface="メイリオ" panose="020B0604030504040204" pitchFamily="50" charset="-128"/>
                <a:ea typeface="メイリオ" panose="020B0604030504040204" pitchFamily="50" charset="-128"/>
              </a:rPr>
              <a:t>年までに</a:t>
            </a:r>
            <a:r>
              <a:rPr kumimoji="1" lang="en-US" altLang="ja-JP" sz="2800" dirty="0">
                <a:latin typeface="メイリオ" panose="020B0604030504040204" pitchFamily="50" charset="-128"/>
                <a:ea typeface="メイリオ" panose="020B0604030504040204" pitchFamily="50" charset="-128"/>
              </a:rPr>
              <a:t>3</a:t>
            </a:r>
            <a:r>
              <a:rPr kumimoji="1" lang="ja-JP" altLang="en-US" sz="2800" dirty="0">
                <a:latin typeface="メイリオ" panose="020B0604030504040204" pitchFamily="50" charset="-128"/>
                <a:ea typeface="メイリオ" panose="020B0604030504040204" pitchFamily="50" charset="-128"/>
              </a:rPr>
              <a:t>億</a:t>
            </a:r>
            <a:r>
              <a:rPr kumimoji="1" lang="en-US" altLang="ja-JP" sz="2800" dirty="0">
                <a:latin typeface="メイリオ" panose="020B0604030504040204" pitchFamily="50" charset="-128"/>
                <a:ea typeface="メイリオ" panose="020B0604030504040204" pitchFamily="50" charset="-128"/>
              </a:rPr>
              <a:t>5</a:t>
            </a:r>
            <a:r>
              <a:rPr kumimoji="1" lang="ja-JP" altLang="en-US" sz="2800" dirty="0">
                <a:latin typeface="メイリオ" panose="020B0604030504040204" pitchFamily="50" charset="-128"/>
                <a:ea typeface="メイリオ" panose="020B0604030504040204" pitchFamily="50" charset="-128"/>
              </a:rPr>
              <a:t>千万ヘクタールの森林を再生するという目標</a:t>
            </a:r>
          </a:p>
        </p:txBody>
      </p:sp>
      <p:sp>
        <p:nvSpPr>
          <p:cNvPr id="4" name="正方形/長方形 3">
            <a:extLst>
              <a:ext uri="{FF2B5EF4-FFF2-40B4-BE49-F238E27FC236}">
                <a16:creationId xmlns:a16="http://schemas.microsoft.com/office/drawing/2014/main" id="{D5EE0E48-B38C-D7D8-DB8B-B065346C81A7}"/>
              </a:ext>
            </a:extLst>
          </p:cNvPr>
          <p:cNvSpPr/>
          <p:nvPr/>
        </p:nvSpPr>
        <p:spPr>
          <a:xfrm>
            <a:off x="941294" y="4365812"/>
            <a:ext cx="10309411" cy="1981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目標を達成したら、</a:t>
            </a:r>
            <a:r>
              <a:rPr kumimoji="1" lang="en-US" altLang="ja-JP" sz="2800" dirty="0">
                <a:latin typeface="メイリオ" panose="020B0604030504040204" pitchFamily="50" charset="-128"/>
                <a:ea typeface="メイリオ" panose="020B0604030504040204" pitchFamily="50" charset="-128"/>
              </a:rPr>
              <a:t>12</a:t>
            </a:r>
            <a:r>
              <a:rPr kumimoji="1" lang="ja-JP" altLang="en-US" sz="2800" dirty="0">
                <a:latin typeface="メイリオ" panose="020B0604030504040204" pitchFamily="50" charset="-128"/>
                <a:ea typeface="メイリオ" panose="020B0604030504040204" pitchFamily="50" charset="-128"/>
              </a:rPr>
              <a:t>～</a:t>
            </a:r>
            <a:r>
              <a:rPr kumimoji="1" lang="en-US" altLang="ja-JP" sz="2800" dirty="0">
                <a:latin typeface="メイリオ" panose="020B0604030504040204" pitchFamily="50" charset="-128"/>
                <a:ea typeface="メイリオ" panose="020B0604030504040204" pitchFamily="50" charset="-128"/>
              </a:rPr>
              <a:t>33</a:t>
            </a:r>
            <a:r>
              <a:rPr kumimoji="1" lang="ja-JP" altLang="en-US" sz="2800" dirty="0">
                <a:latin typeface="メイリオ" panose="020B0604030504040204" pitchFamily="50" charset="-128"/>
                <a:ea typeface="メイリオ" panose="020B0604030504040204" pitchFamily="50" charset="-128"/>
              </a:rPr>
              <a:t>ギガ㌧の二酸化炭素を空気中から土に戻し、再生された森林は多種多様な商品とサービス（流域保護、作物の収量向上、食糧確保、エネルギー、健康、安全など）を提供してくれる</a:t>
            </a:r>
          </a:p>
        </p:txBody>
      </p:sp>
    </p:spTree>
    <p:extLst>
      <p:ext uri="{BB962C8B-B14F-4D97-AF65-F5344CB8AC3E}">
        <p14:creationId xmlns:p14="http://schemas.microsoft.com/office/powerpoint/2010/main" val="359600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吹き出し: 下矢印 12">
            <a:extLst>
              <a:ext uri="{FF2B5EF4-FFF2-40B4-BE49-F238E27FC236}">
                <a16:creationId xmlns:a16="http://schemas.microsoft.com/office/drawing/2014/main" id="{003BD30C-6AB5-3C68-22C8-456A66FBB2A1}"/>
              </a:ext>
            </a:extLst>
          </p:cNvPr>
          <p:cNvSpPr/>
          <p:nvPr/>
        </p:nvSpPr>
        <p:spPr>
          <a:xfrm>
            <a:off x="838200" y="3674983"/>
            <a:ext cx="5257800" cy="787289"/>
          </a:xfrm>
          <a:prstGeom prst="down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2" name="吹き出し: 下矢印 11">
            <a:extLst>
              <a:ext uri="{FF2B5EF4-FFF2-40B4-BE49-F238E27FC236}">
                <a16:creationId xmlns:a16="http://schemas.microsoft.com/office/drawing/2014/main" id="{826ED01C-9FA4-8E02-8DE1-D40C13980FC0}"/>
              </a:ext>
            </a:extLst>
          </p:cNvPr>
          <p:cNvSpPr/>
          <p:nvPr/>
        </p:nvSpPr>
        <p:spPr>
          <a:xfrm>
            <a:off x="838200" y="2870906"/>
            <a:ext cx="5257800" cy="721614"/>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0" name="吹き出し: 下矢印 9">
            <a:extLst>
              <a:ext uri="{FF2B5EF4-FFF2-40B4-BE49-F238E27FC236}">
                <a16:creationId xmlns:a16="http://schemas.microsoft.com/office/drawing/2014/main" id="{8DFAD4D6-F974-41D5-0F35-CB23E136A961}"/>
              </a:ext>
            </a:extLst>
          </p:cNvPr>
          <p:cNvSpPr/>
          <p:nvPr/>
        </p:nvSpPr>
        <p:spPr>
          <a:xfrm>
            <a:off x="838200" y="2093976"/>
            <a:ext cx="5257800" cy="776930"/>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0663E8C-C857-C16B-EC1B-61412AAF8FCD}"/>
              </a:ext>
            </a:extLst>
          </p:cNvPr>
          <p:cNvSpPr>
            <a:spLocks noGrp="1"/>
          </p:cNvSpPr>
          <p:nvPr>
            <p:ph type="title"/>
          </p:nvPr>
        </p:nvSpPr>
        <p:spPr>
          <a:xfrm>
            <a:off x="838200" y="365125"/>
            <a:ext cx="10515600" cy="1007237"/>
          </a:xfrm>
          <a:solidFill>
            <a:schemeClr val="accent6">
              <a:lumMod val="40000"/>
              <a:lumOff val="60000"/>
            </a:schemeClr>
          </a:solidFill>
        </p:spPr>
        <p:txBody>
          <a:bodyPr>
            <a:normAutofit/>
          </a:bodyPr>
          <a:lstStyle/>
          <a:p>
            <a:r>
              <a:rPr kumimoji="1" lang="ja-JP" altLang="en-US" sz="4000" dirty="0">
                <a:latin typeface="メイリオ" panose="020B0604030504040204" pitchFamily="50" charset="-128"/>
                <a:ea typeface="メイリオ" panose="020B0604030504040204" pitchFamily="50" charset="-128"/>
              </a:rPr>
              <a:t>誰にもできる地球を元気にする行動</a:t>
            </a:r>
          </a:p>
        </p:txBody>
      </p:sp>
      <p:sp>
        <p:nvSpPr>
          <p:cNvPr id="3" name="テキスト ボックス 2">
            <a:extLst>
              <a:ext uri="{FF2B5EF4-FFF2-40B4-BE49-F238E27FC236}">
                <a16:creationId xmlns:a16="http://schemas.microsoft.com/office/drawing/2014/main" id="{C68DF989-C1EE-F40E-65B6-824AF743778B}"/>
              </a:ext>
            </a:extLst>
          </p:cNvPr>
          <p:cNvSpPr txBox="1"/>
          <p:nvPr/>
        </p:nvSpPr>
        <p:spPr>
          <a:xfrm>
            <a:off x="868680" y="2112264"/>
            <a:ext cx="104424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積極的に植林をして自然を再生</a:t>
            </a:r>
            <a:r>
              <a:rPr kumimoji="1" lang="ja-JP" altLang="en-US" sz="2400" dirty="0">
                <a:latin typeface="メイリオ" panose="020B0604030504040204" pitchFamily="50" charset="-128"/>
                <a:ea typeface="メイリオ" panose="020B0604030504040204" pitchFamily="50" charset="-128"/>
              </a:rPr>
              <a:t>する</a:t>
            </a:r>
          </a:p>
        </p:txBody>
      </p:sp>
      <p:sp>
        <p:nvSpPr>
          <p:cNvPr id="4" name="テキスト ボックス 3">
            <a:extLst>
              <a:ext uri="{FF2B5EF4-FFF2-40B4-BE49-F238E27FC236}">
                <a16:creationId xmlns:a16="http://schemas.microsoft.com/office/drawing/2014/main" id="{41035F61-62BA-FB8A-98BC-C582D6702F95}"/>
              </a:ext>
            </a:extLst>
          </p:cNvPr>
          <p:cNvSpPr txBox="1"/>
          <p:nvPr/>
        </p:nvSpPr>
        <p:spPr>
          <a:xfrm>
            <a:off x="838200" y="2870906"/>
            <a:ext cx="10442448"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大気と水の循環がよくなる</a:t>
            </a:r>
          </a:p>
        </p:txBody>
      </p:sp>
      <p:sp>
        <p:nvSpPr>
          <p:cNvPr id="5" name="テキスト ボックス 4">
            <a:extLst>
              <a:ext uri="{FF2B5EF4-FFF2-40B4-BE49-F238E27FC236}">
                <a16:creationId xmlns:a16="http://schemas.microsoft.com/office/drawing/2014/main" id="{69EF4913-7E54-EB18-502D-DABDD7FD2584}"/>
              </a:ext>
            </a:extLst>
          </p:cNvPr>
          <p:cNvSpPr txBox="1"/>
          <p:nvPr/>
        </p:nvSpPr>
        <p:spPr>
          <a:xfrm>
            <a:off x="838200" y="3736538"/>
            <a:ext cx="10442448"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地表の循環・再生能力が活発になる</a:t>
            </a:r>
            <a:endParaRPr kumimoji="1" lang="ja-JP" altLang="en-US" sz="24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374C439-4AA8-3B2B-13C3-237158AF2F2A}"/>
              </a:ext>
            </a:extLst>
          </p:cNvPr>
          <p:cNvSpPr txBox="1"/>
          <p:nvPr/>
        </p:nvSpPr>
        <p:spPr>
          <a:xfrm>
            <a:off x="868680" y="4602170"/>
            <a:ext cx="5568696" cy="523220"/>
          </a:xfrm>
          <a:prstGeom prst="rect">
            <a:avLst/>
          </a:prstGeom>
          <a:solidFill>
            <a:schemeClr val="accent4">
              <a:lumMod val="40000"/>
              <a:lumOff val="60000"/>
            </a:schemeClr>
          </a:solid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健康な地球の再生維持につながる</a:t>
            </a:r>
            <a:endParaRPr kumimoji="1" lang="ja-JP" altLang="en-US" sz="2800" b="1"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2347352C-4731-27D6-4871-E4232006C2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7376" y="2164425"/>
            <a:ext cx="4775352" cy="2847249"/>
          </a:xfrm>
          <a:prstGeom prst="rect">
            <a:avLst/>
          </a:prstGeom>
        </p:spPr>
      </p:pic>
      <p:sp>
        <p:nvSpPr>
          <p:cNvPr id="9" name="テキスト ボックス 8">
            <a:extLst>
              <a:ext uri="{FF2B5EF4-FFF2-40B4-BE49-F238E27FC236}">
                <a16:creationId xmlns:a16="http://schemas.microsoft.com/office/drawing/2014/main" id="{167484EE-F1EE-7B86-B8EE-57415CCBE988}"/>
              </a:ext>
            </a:extLst>
          </p:cNvPr>
          <p:cNvSpPr txBox="1"/>
          <p:nvPr/>
        </p:nvSpPr>
        <p:spPr>
          <a:xfrm>
            <a:off x="868680" y="5751576"/>
            <a:ext cx="10600080" cy="523220"/>
          </a:xfrm>
          <a:prstGeom prst="rect">
            <a:avLst/>
          </a:prstGeom>
          <a:solidFill>
            <a:srgbClr val="FAFBCF"/>
          </a:solid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植林することは、歩くことが健康につながるのと同じようなこと</a:t>
            </a:r>
            <a:endParaRPr kumimoji="1" lang="ja-JP" altLang="en-US" sz="28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1704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A75652-E0F0-8C02-6CB5-69F435FAF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785" y="2169632"/>
            <a:ext cx="3032312" cy="3265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789C8E0-5431-CF39-67B8-EEBFF0322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633" y="2048957"/>
            <a:ext cx="3144367" cy="3386242"/>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AE85D0B6-2643-D3F0-560F-38B9F7CDA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50" y="2212217"/>
            <a:ext cx="4215132" cy="2810087"/>
          </a:xfrm>
          <a:prstGeom prst="rect">
            <a:avLst/>
          </a:prstGeom>
        </p:spPr>
      </p:pic>
      <p:sp>
        <p:nvSpPr>
          <p:cNvPr id="4" name="吹き出し: 下矢印 3">
            <a:extLst>
              <a:ext uri="{FF2B5EF4-FFF2-40B4-BE49-F238E27FC236}">
                <a16:creationId xmlns:a16="http://schemas.microsoft.com/office/drawing/2014/main" id="{282E7D8C-9D5E-3DF8-3B4D-54E93F610B91}"/>
              </a:ext>
            </a:extLst>
          </p:cNvPr>
          <p:cNvSpPr/>
          <p:nvPr/>
        </p:nvSpPr>
        <p:spPr>
          <a:xfrm>
            <a:off x="609600" y="645459"/>
            <a:ext cx="11192435" cy="1470212"/>
          </a:xfrm>
          <a:prstGeom prst="downArrowCallout">
            <a:avLst>
              <a:gd name="adj1" fmla="val 21203"/>
              <a:gd name="adj2" fmla="val 26220"/>
              <a:gd name="adj3" fmla="val 25000"/>
              <a:gd name="adj4" fmla="val 6497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a:latin typeface="メイリオ" panose="020B0604030504040204" pitchFamily="50" charset="-128"/>
                <a:ea typeface="メイリオ" panose="020B0604030504040204" pitchFamily="50" charset="-128"/>
              </a:rPr>
              <a:t>木々を守り、自然を守り、次世代のために命を守ろう！</a:t>
            </a:r>
          </a:p>
        </p:txBody>
      </p:sp>
      <p:sp>
        <p:nvSpPr>
          <p:cNvPr id="5" name="吹き出し: 上矢印 4">
            <a:extLst>
              <a:ext uri="{FF2B5EF4-FFF2-40B4-BE49-F238E27FC236}">
                <a16:creationId xmlns:a16="http://schemas.microsoft.com/office/drawing/2014/main" id="{80742EAC-8926-C7FC-7453-F27A6B52ADDB}"/>
              </a:ext>
            </a:extLst>
          </p:cNvPr>
          <p:cNvSpPr/>
          <p:nvPr/>
        </p:nvSpPr>
        <p:spPr>
          <a:xfrm>
            <a:off x="533400" y="4672678"/>
            <a:ext cx="11268635" cy="1658470"/>
          </a:xfrm>
          <a:prstGeom prst="up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樹木は地球上の生命の基本的で主要な「源」です</a:t>
            </a:r>
            <a:endParaRPr kumimoji="1" lang="en-US" altLang="ja-JP" sz="28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私たち人間が作り出してきた問題は自然の源を守り再生することから始まる</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219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D2F894-3324-0E0B-9265-376FE529C10F}"/>
              </a:ext>
            </a:extLst>
          </p:cNvPr>
          <p:cNvSpPr>
            <a:spLocks noGrp="1"/>
          </p:cNvSpPr>
          <p:nvPr>
            <p:ph type="title"/>
          </p:nvPr>
        </p:nvSpPr>
        <p:spPr>
          <a:xfrm>
            <a:off x="831850" y="3279290"/>
            <a:ext cx="10515600" cy="1283185"/>
          </a:xfrm>
          <a:solidFill>
            <a:schemeClr val="accent6">
              <a:lumMod val="20000"/>
              <a:lumOff val="80000"/>
            </a:schemeClr>
          </a:solidFill>
        </p:spPr>
        <p:txBody>
          <a:bodyPr>
            <a:normAutofit/>
          </a:bodyPr>
          <a:lstStyle/>
          <a:p>
            <a:r>
              <a:rPr kumimoji="1" lang="ja-JP" altLang="en-US" sz="3600" dirty="0">
                <a:latin typeface="メイリオ" panose="020B0604030504040204" pitchFamily="50" charset="-128"/>
                <a:ea typeface="メイリオ" panose="020B0604030504040204" pitchFamily="50" charset="-128"/>
              </a:rPr>
              <a:t>人間が生き続けるための</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生命維持活動として、みんなで「植林」をしよう</a:t>
            </a:r>
          </a:p>
        </p:txBody>
      </p:sp>
      <p:pic>
        <p:nvPicPr>
          <p:cNvPr id="5" name="図 4">
            <a:extLst>
              <a:ext uri="{FF2B5EF4-FFF2-40B4-BE49-F238E27FC236}">
                <a16:creationId xmlns:a16="http://schemas.microsoft.com/office/drawing/2014/main" id="{7C2D1C62-80C6-0B9D-5362-591ADD9B0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77" y="4583512"/>
            <a:ext cx="2429435" cy="1619623"/>
          </a:xfrm>
          <a:prstGeom prst="rect">
            <a:avLst/>
          </a:prstGeom>
        </p:spPr>
      </p:pic>
      <p:pic>
        <p:nvPicPr>
          <p:cNvPr id="7" name="図 6">
            <a:extLst>
              <a:ext uri="{FF2B5EF4-FFF2-40B4-BE49-F238E27FC236}">
                <a16:creationId xmlns:a16="http://schemas.microsoft.com/office/drawing/2014/main" id="{B38BD039-A967-1FA7-0FA0-EE6F798B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215" y="4610500"/>
            <a:ext cx="2429435" cy="1609106"/>
          </a:xfrm>
          <a:prstGeom prst="rect">
            <a:avLst/>
          </a:prstGeom>
        </p:spPr>
      </p:pic>
      <p:pic>
        <p:nvPicPr>
          <p:cNvPr id="9" name="図 8">
            <a:extLst>
              <a:ext uri="{FF2B5EF4-FFF2-40B4-BE49-F238E27FC236}">
                <a16:creationId xmlns:a16="http://schemas.microsoft.com/office/drawing/2014/main" id="{1B8B17D0-34D3-37FC-1907-9A9CA5D89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000" y="4610500"/>
            <a:ext cx="2429435" cy="1619624"/>
          </a:xfrm>
          <a:prstGeom prst="rect">
            <a:avLst/>
          </a:prstGeom>
        </p:spPr>
      </p:pic>
      <p:pic>
        <p:nvPicPr>
          <p:cNvPr id="11" name="図 10">
            <a:extLst>
              <a:ext uri="{FF2B5EF4-FFF2-40B4-BE49-F238E27FC236}">
                <a16:creationId xmlns:a16="http://schemas.microsoft.com/office/drawing/2014/main" id="{7CFA8622-37E1-077C-1669-6634CFD49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786" y="4610500"/>
            <a:ext cx="2289664" cy="1609106"/>
          </a:xfrm>
          <a:prstGeom prst="rect">
            <a:avLst/>
          </a:prstGeom>
        </p:spPr>
      </p:pic>
      <p:pic>
        <p:nvPicPr>
          <p:cNvPr id="13" name="図 12">
            <a:extLst>
              <a:ext uri="{FF2B5EF4-FFF2-40B4-BE49-F238E27FC236}">
                <a16:creationId xmlns:a16="http://schemas.microsoft.com/office/drawing/2014/main" id="{E28C6225-0AEE-BD2C-B91D-C2F8CB9C3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117" y="405516"/>
            <a:ext cx="4279506" cy="2852737"/>
          </a:xfrm>
          <a:prstGeom prst="rect">
            <a:avLst/>
          </a:prstGeom>
        </p:spPr>
      </p:pic>
    </p:spTree>
    <p:extLst>
      <p:ext uri="{BB962C8B-B14F-4D97-AF65-F5344CB8AC3E}">
        <p14:creationId xmlns:p14="http://schemas.microsoft.com/office/powerpoint/2010/main" val="425830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CE38549-D793-4C9A-AC7E-5AC2E85B89BF}"/>
              </a:ext>
            </a:extLst>
          </p:cNvPr>
          <p:cNvSpPr txBox="1"/>
          <p:nvPr/>
        </p:nvSpPr>
        <p:spPr>
          <a:xfrm>
            <a:off x="941295" y="2299516"/>
            <a:ext cx="9879106" cy="4093428"/>
          </a:xfrm>
          <a:prstGeom prst="rect">
            <a:avLst/>
          </a:prstGeom>
          <a:noFill/>
        </p:spPr>
        <p:txBody>
          <a:bodyPr wrap="square">
            <a:spAutoFit/>
          </a:bodyPr>
          <a:lstStyle/>
          <a:p>
            <a:pPr algn="l"/>
            <a:r>
              <a:rPr lang="ja-JP" altLang="en-US" sz="2000" b="1" i="0" dirty="0">
                <a:solidFill>
                  <a:srgbClr val="000000"/>
                </a:solidFill>
                <a:effectLst/>
                <a:latin typeface="メイリオ" panose="020B0604030504040204" pitchFamily="50" charset="-128"/>
                <a:ea typeface="メイリオ" panose="020B0604030504040204" pitchFamily="50" charset="-128"/>
              </a:rPr>
              <a:t>スギの</a:t>
            </a:r>
            <a:r>
              <a:rPr lang="en-US" altLang="ja-JP" sz="2000" b="1" i="0" dirty="0">
                <a:solidFill>
                  <a:srgbClr val="000000"/>
                </a:solidFill>
                <a:effectLst/>
                <a:latin typeface="メイリオ" panose="020B0604030504040204" pitchFamily="50" charset="-128"/>
                <a:ea typeface="メイリオ" panose="020B0604030504040204" pitchFamily="50" charset="-128"/>
              </a:rPr>
              <a:t>36</a:t>
            </a:r>
            <a:r>
              <a:rPr lang="ja-JP" altLang="en-US" sz="2000" b="1" i="0" dirty="0">
                <a:solidFill>
                  <a:srgbClr val="000000"/>
                </a:solidFill>
                <a:effectLst/>
                <a:latin typeface="メイリオ" panose="020B0604030504040204" pitchFamily="50" charset="-128"/>
                <a:ea typeface="メイリオ" panose="020B0604030504040204" pitchFamily="50" charset="-128"/>
              </a:rPr>
              <a:t>～</a:t>
            </a:r>
            <a:r>
              <a:rPr lang="en-US" altLang="ja-JP" sz="2000" b="1" i="0" dirty="0">
                <a:solidFill>
                  <a:srgbClr val="000000"/>
                </a:solidFill>
                <a:effectLst/>
                <a:latin typeface="メイリオ" panose="020B0604030504040204" pitchFamily="50" charset="-128"/>
                <a:ea typeface="メイリオ" panose="020B0604030504040204" pitchFamily="50" charset="-128"/>
              </a:rPr>
              <a:t>40</a:t>
            </a:r>
            <a:r>
              <a:rPr lang="ja-JP" altLang="en-US" sz="2000" b="1" i="0" dirty="0">
                <a:solidFill>
                  <a:srgbClr val="000000"/>
                </a:solidFill>
                <a:effectLst/>
                <a:latin typeface="メイリオ" panose="020B0604030504040204" pitchFamily="50" charset="-128"/>
                <a:ea typeface="メイリオ" panose="020B0604030504040204" pitchFamily="50" charset="-128"/>
              </a:rPr>
              <a:t>年生の人工林がこれまでに吸収してきた量と</a:t>
            </a:r>
            <a:r>
              <a:rPr lang="en-US" altLang="ja-JP" sz="2000" b="1" i="0" dirty="0">
                <a:solidFill>
                  <a:srgbClr val="000000"/>
                </a:solidFill>
                <a:effectLst/>
                <a:latin typeface="メイリオ" panose="020B0604030504040204" pitchFamily="50" charset="-128"/>
                <a:ea typeface="メイリオ" panose="020B0604030504040204" pitchFamily="50" charset="-128"/>
              </a:rPr>
              <a:t>1</a:t>
            </a:r>
            <a:r>
              <a:rPr lang="ja-JP" altLang="en-US" sz="2000" b="1" i="0" dirty="0">
                <a:solidFill>
                  <a:srgbClr val="000000"/>
                </a:solidFill>
                <a:effectLst/>
                <a:latin typeface="メイリオ" panose="020B0604030504040204" pitchFamily="50" charset="-128"/>
                <a:ea typeface="メイリオ" panose="020B0604030504040204" pitchFamily="50" charset="-128"/>
              </a:rPr>
              <a:t>年間に吸収する量</a:t>
            </a:r>
            <a:endParaRPr lang="ja-JP" altLang="en-US" sz="2000"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sz="2000" b="0" i="0" dirty="0">
                <a:solidFill>
                  <a:srgbClr val="000000"/>
                </a:solidFill>
                <a:effectLst/>
                <a:latin typeface="メイリオ" panose="020B0604030504040204" pitchFamily="50" charset="-128"/>
                <a:ea typeface="メイリオ" panose="020B0604030504040204" pitchFamily="50" charset="-128"/>
              </a:rPr>
              <a:t>樹木が吸収し蓄積する二酸化炭素の量は一本一本異なっています。</a:t>
            </a:r>
            <a:endParaRPr lang="en-US" altLang="ja-JP" sz="2000"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sz="2000" b="0" i="0" dirty="0">
                <a:solidFill>
                  <a:srgbClr val="000000"/>
                </a:solidFill>
                <a:effectLst/>
                <a:latin typeface="メイリオ" panose="020B0604030504040204" pitchFamily="50" charset="-128"/>
                <a:ea typeface="メイリオ" panose="020B0604030504040204" pitchFamily="50" charset="-128"/>
              </a:rPr>
              <a:t>例えば、適切に手入れされている</a:t>
            </a:r>
            <a:r>
              <a:rPr lang="en-US" altLang="ja-JP" sz="2000" b="0" i="0" dirty="0">
                <a:solidFill>
                  <a:srgbClr val="000000"/>
                </a:solidFill>
                <a:effectLst/>
                <a:latin typeface="メイリオ" panose="020B0604030504040204" pitchFamily="50" charset="-128"/>
                <a:ea typeface="メイリオ" panose="020B0604030504040204" pitchFamily="50" charset="-128"/>
              </a:rPr>
              <a:t>36</a:t>
            </a:r>
            <a:r>
              <a:rPr lang="ja-JP" altLang="en-US" sz="2000" b="0" i="0" dirty="0">
                <a:solidFill>
                  <a:srgbClr val="000000"/>
                </a:solidFill>
                <a:effectLst/>
                <a:latin typeface="メイリオ" panose="020B0604030504040204" pitchFamily="50" charset="-128"/>
                <a:ea typeface="メイリオ" panose="020B0604030504040204" pitchFamily="50" charset="-128"/>
              </a:rPr>
              <a:t>～</a:t>
            </a:r>
            <a:r>
              <a:rPr lang="en-US" altLang="ja-JP" sz="2000" b="0" i="0" dirty="0">
                <a:solidFill>
                  <a:srgbClr val="000000"/>
                </a:solidFill>
                <a:effectLst/>
                <a:latin typeface="メイリオ" panose="020B0604030504040204" pitchFamily="50" charset="-128"/>
                <a:ea typeface="メイリオ" panose="020B0604030504040204" pitchFamily="50" charset="-128"/>
              </a:rPr>
              <a:t>40</a:t>
            </a:r>
            <a:r>
              <a:rPr lang="ja-JP" altLang="en-US" sz="2000" b="0" i="0" dirty="0">
                <a:solidFill>
                  <a:srgbClr val="000000"/>
                </a:solidFill>
                <a:effectLst/>
                <a:latin typeface="メイリオ" panose="020B0604030504040204" pitchFamily="50" charset="-128"/>
                <a:ea typeface="メイリオ" panose="020B0604030504040204" pitchFamily="50" charset="-128"/>
              </a:rPr>
              <a:t>年生の スギ人工林は</a:t>
            </a:r>
            <a:r>
              <a:rPr lang="en-US" altLang="ja-JP" sz="2000" b="0" i="0" dirty="0">
                <a:solidFill>
                  <a:srgbClr val="000000"/>
                </a:solidFill>
                <a:effectLst/>
                <a:latin typeface="メイリオ" panose="020B0604030504040204" pitchFamily="50" charset="-128"/>
                <a:ea typeface="メイリオ" panose="020B0604030504040204" pitchFamily="50" charset="-128"/>
              </a:rPr>
              <a:t>1</a:t>
            </a:r>
            <a:r>
              <a:rPr lang="ja-JP" altLang="en-US" sz="2000" b="0" i="0" dirty="0">
                <a:solidFill>
                  <a:srgbClr val="000000"/>
                </a:solidFill>
                <a:effectLst/>
                <a:latin typeface="メイリオ" panose="020B0604030504040204" pitchFamily="50" charset="-128"/>
                <a:ea typeface="メイリオ" panose="020B0604030504040204" pitchFamily="50" charset="-128"/>
              </a:rPr>
              <a:t>ヘクタール当たり約</a:t>
            </a:r>
            <a:r>
              <a:rPr lang="en-US" altLang="ja-JP" sz="2000" b="0" i="0" dirty="0">
                <a:solidFill>
                  <a:srgbClr val="000000"/>
                </a:solidFill>
                <a:effectLst/>
                <a:latin typeface="メイリオ" panose="020B0604030504040204" pitchFamily="50" charset="-128"/>
                <a:ea typeface="メイリオ" panose="020B0604030504040204" pitchFamily="50" charset="-128"/>
              </a:rPr>
              <a:t>302</a:t>
            </a:r>
            <a:r>
              <a:rPr lang="ja-JP" altLang="en-US" sz="2000" b="0" i="0" dirty="0">
                <a:solidFill>
                  <a:srgbClr val="000000"/>
                </a:solidFill>
                <a:effectLst/>
                <a:latin typeface="メイリオ" panose="020B0604030504040204" pitchFamily="50" charset="-128"/>
                <a:ea typeface="メイリオ" panose="020B0604030504040204" pitchFamily="50" charset="-128"/>
              </a:rPr>
              <a:t>トンの二酸化炭素（炭素量に換算すると約</a:t>
            </a:r>
            <a:r>
              <a:rPr lang="en-US" altLang="ja-JP" sz="2000" b="0" i="0" dirty="0">
                <a:solidFill>
                  <a:srgbClr val="000000"/>
                </a:solidFill>
                <a:effectLst/>
                <a:latin typeface="メイリオ" panose="020B0604030504040204" pitchFamily="50" charset="-128"/>
                <a:ea typeface="メイリオ" panose="020B0604030504040204" pitchFamily="50" charset="-128"/>
              </a:rPr>
              <a:t>82</a:t>
            </a:r>
            <a:r>
              <a:rPr lang="ja-JP" altLang="en-US" sz="2000" b="0" i="0" dirty="0">
                <a:solidFill>
                  <a:srgbClr val="000000"/>
                </a:solidFill>
                <a:effectLst/>
                <a:latin typeface="メイリオ" panose="020B0604030504040204" pitchFamily="50" charset="-128"/>
                <a:ea typeface="メイリオ" panose="020B0604030504040204" pitchFamily="50" charset="-128"/>
              </a:rPr>
              <a:t>トン）を蓄えていると推定されます。</a:t>
            </a:r>
          </a:p>
          <a:p>
            <a:pPr algn="l"/>
            <a:r>
              <a:rPr lang="ja-JP" altLang="en-US" sz="2000" b="0" i="0" dirty="0">
                <a:solidFill>
                  <a:srgbClr val="000000"/>
                </a:solidFill>
                <a:effectLst/>
                <a:latin typeface="メイリオ" panose="020B0604030504040204" pitchFamily="50" charset="-128"/>
                <a:ea typeface="メイリオ" panose="020B0604030504040204" pitchFamily="50" charset="-128"/>
              </a:rPr>
              <a:t>また、</a:t>
            </a:r>
            <a:r>
              <a:rPr lang="ja-JP" altLang="en-US" sz="2000" b="0" i="0" u="sng" dirty="0">
                <a:solidFill>
                  <a:srgbClr val="000000"/>
                </a:solidFill>
                <a:effectLst/>
                <a:latin typeface="メイリオ" panose="020B0604030504040204" pitchFamily="50" charset="-128"/>
                <a:ea typeface="メイリオ" panose="020B0604030504040204" pitchFamily="50" charset="-128"/>
              </a:rPr>
              <a:t>この</a:t>
            </a:r>
            <a:r>
              <a:rPr lang="en-US" altLang="ja-JP" sz="2000" b="0" i="0" u="sng" dirty="0">
                <a:solidFill>
                  <a:srgbClr val="000000"/>
                </a:solidFill>
                <a:effectLst/>
                <a:latin typeface="メイリオ" panose="020B0604030504040204" pitchFamily="50" charset="-128"/>
                <a:ea typeface="メイリオ" panose="020B0604030504040204" pitchFamily="50" charset="-128"/>
              </a:rPr>
              <a:t>36</a:t>
            </a:r>
            <a:r>
              <a:rPr lang="ja-JP" altLang="en-US" sz="2000" b="0" i="0" u="sng" dirty="0">
                <a:solidFill>
                  <a:srgbClr val="000000"/>
                </a:solidFill>
                <a:effectLst/>
                <a:latin typeface="メイリオ" panose="020B0604030504040204" pitchFamily="50" charset="-128"/>
                <a:ea typeface="メイリオ" panose="020B0604030504040204" pitchFamily="50" charset="-128"/>
              </a:rPr>
              <a:t>～</a:t>
            </a:r>
            <a:r>
              <a:rPr lang="en-US" altLang="ja-JP" sz="2000" b="0" i="0" u="sng" dirty="0">
                <a:solidFill>
                  <a:srgbClr val="000000"/>
                </a:solidFill>
                <a:effectLst/>
                <a:latin typeface="メイリオ" panose="020B0604030504040204" pitchFamily="50" charset="-128"/>
                <a:ea typeface="メイリオ" panose="020B0604030504040204" pitchFamily="50" charset="-128"/>
              </a:rPr>
              <a:t>40</a:t>
            </a:r>
            <a:r>
              <a:rPr lang="ja-JP" altLang="en-US" sz="2000" b="0" i="0" u="sng" dirty="0">
                <a:solidFill>
                  <a:srgbClr val="000000"/>
                </a:solidFill>
                <a:effectLst/>
                <a:latin typeface="メイリオ" panose="020B0604030504040204" pitchFamily="50" charset="-128"/>
                <a:ea typeface="メイリオ" panose="020B0604030504040204" pitchFamily="50" charset="-128"/>
              </a:rPr>
              <a:t>年生のスギ人工林</a:t>
            </a:r>
            <a:r>
              <a:rPr lang="en-US" altLang="ja-JP" sz="2000" b="0" i="0" u="sng" dirty="0">
                <a:solidFill>
                  <a:srgbClr val="000000"/>
                </a:solidFill>
                <a:effectLst/>
                <a:latin typeface="メイリオ" panose="020B0604030504040204" pitchFamily="50" charset="-128"/>
                <a:ea typeface="メイリオ" panose="020B0604030504040204" pitchFamily="50" charset="-128"/>
              </a:rPr>
              <a:t>1</a:t>
            </a:r>
            <a:r>
              <a:rPr lang="ja-JP" altLang="en-US" sz="2000" b="0" i="0" u="sng" dirty="0">
                <a:solidFill>
                  <a:srgbClr val="000000"/>
                </a:solidFill>
                <a:effectLst/>
                <a:latin typeface="メイリオ" panose="020B0604030504040204" pitchFamily="50" charset="-128"/>
                <a:ea typeface="メイリオ" panose="020B0604030504040204" pitchFamily="50" charset="-128"/>
              </a:rPr>
              <a:t>ヘクタールが</a:t>
            </a:r>
            <a:r>
              <a:rPr lang="en-US" altLang="ja-JP" sz="2000" b="0" i="0" u="sng" dirty="0">
                <a:solidFill>
                  <a:srgbClr val="000000"/>
                </a:solidFill>
                <a:effectLst/>
                <a:latin typeface="メイリオ" panose="020B0604030504040204" pitchFamily="50" charset="-128"/>
                <a:ea typeface="メイリオ" panose="020B0604030504040204" pitchFamily="50" charset="-128"/>
              </a:rPr>
              <a:t>1</a:t>
            </a:r>
            <a:r>
              <a:rPr lang="ja-JP" altLang="en-US" sz="2000" b="0" i="0" u="sng" dirty="0">
                <a:solidFill>
                  <a:srgbClr val="000000"/>
                </a:solidFill>
                <a:effectLst/>
                <a:latin typeface="メイリオ" panose="020B0604030504040204" pitchFamily="50" charset="-128"/>
                <a:ea typeface="メイリオ" panose="020B0604030504040204" pitchFamily="50" charset="-128"/>
              </a:rPr>
              <a:t>年間に吸収する二酸化炭素の量は、約</a:t>
            </a:r>
            <a:r>
              <a:rPr lang="en-US" altLang="ja-JP" sz="2000" b="0" i="0" u="sng" dirty="0">
                <a:solidFill>
                  <a:srgbClr val="000000"/>
                </a:solidFill>
                <a:effectLst/>
                <a:latin typeface="メイリオ" panose="020B0604030504040204" pitchFamily="50" charset="-128"/>
                <a:ea typeface="メイリオ" panose="020B0604030504040204" pitchFamily="50" charset="-128"/>
              </a:rPr>
              <a:t>8.8</a:t>
            </a:r>
            <a:r>
              <a:rPr lang="ja-JP" altLang="en-US" sz="2000" b="0" i="0" u="sng" dirty="0">
                <a:solidFill>
                  <a:srgbClr val="000000"/>
                </a:solidFill>
                <a:effectLst/>
                <a:latin typeface="メイリオ" panose="020B0604030504040204" pitchFamily="50" charset="-128"/>
                <a:ea typeface="メイリオ" panose="020B0604030504040204" pitchFamily="50" charset="-128"/>
              </a:rPr>
              <a:t>トン（炭素量に換算すると約</a:t>
            </a:r>
            <a:r>
              <a:rPr lang="en-US" altLang="ja-JP" sz="2000" b="0" i="0" u="sng" dirty="0">
                <a:solidFill>
                  <a:srgbClr val="000000"/>
                </a:solidFill>
                <a:effectLst/>
                <a:latin typeface="メイリオ" panose="020B0604030504040204" pitchFamily="50" charset="-128"/>
                <a:ea typeface="メイリオ" panose="020B0604030504040204" pitchFamily="50" charset="-128"/>
              </a:rPr>
              <a:t>2.4</a:t>
            </a:r>
            <a:r>
              <a:rPr lang="ja-JP" altLang="en-US" sz="2000" b="0" i="0" u="sng" dirty="0">
                <a:solidFill>
                  <a:srgbClr val="000000"/>
                </a:solidFill>
                <a:effectLst/>
                <a:latin typeface="メイリオ" panose="020B0604030504040204" pitchFamily="50" charset="-128"/>
                <a:ea typeface="メイリオ" panose="020B0604030504040204" pitchFamily="50" charset="-128"/>
              </a:rPr>
              <a:t>トン）と推定</a:t>
            </a:r>
            <a:r>
              <a:rPr lang="ja-JP" altLang="en-US" sz="2000" b="0" i="0" dirty="0">
                <a:solidFill>
                  <a:srgbClr val="000000"/>
                </a:solidFill>
                <a:effectLst/>
                <a:latin typeface="メイリオ" panose="020B0604030504040204" pitchFamily="50" charset="-128"/>
                <a:ea typeface="メイリオ" panose="020B0604030504040204" pitchFamily="50" charset="-128"/>
              </a:rPr>
              <a:t>されます。</a:t>
            </a:r>
            <a:br>
              <a:rPr lang="ja-JP" altLang="en-US" sz="2000" b="0" i="0" dirty="0">
                <a:solidFill>
                  <a:srgbClr val="000000"/>
                </a:solidFill>
                <a:effectLst/>
                <a:latin typeface="メイリオ" panose="020B0604030504040204" pitchFamily="50" charset="-128"/>
                <a:ea typeface="メイリオ" panose="020B0604030504040204" pitchFamily="50" charset="-128"/>
              </a:rPr>
            </a:br>
            <a:endParaRPr lang="ja-JP" altLang="en-US" sz="2000"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sz="2000" b="1" i="0" dirty="0">
                <a:solidFill>
                  <a:srgbClr val="000000"/>
                </a:solidFill>
                <a:effectLst/>
                <a:latin typeface="メイリオ" panose="020B0604030504040204" pitchFamily="50" charset="-128"/>
                <a:ea typeface="メイリオ" panose="020B0604030504040204" pitchFamily="50" charset="-128"/>
              </a:rPr>
              <a:t>スギの吸収量と身近な二酸化炭素排出量とを比較してみましょう</a:t>
            </a:r>
            <a:endParaRPr lang="ja-JP" altLang="en-US" sz="2000"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sz="2000" b="0" i="0" dirty="0">
                <a:solidFill>
                  <a:srgbClr val="000000"/>
                </a:solidFill>
                <a:effectLst/>
                <a:latin typeface="メイリオ" panose="020B0604030504040204" pitchFamily="50" charset="-128"/>
                <a:ea typeface="メイリオ" panose="020B0604030504040204" pitchFamily="50" charset="-128"/>
              </a:rPr>
              <a:t> </a:t>
            </a:r>
            <a:r>
              <a:rPr lang="en-US" altLang="ja-JP" sz="2000" b="0" i="0" dirty="0">
                <a:solidFill>
                  <a:srgbClr val="000000"/>
                </a:solidFill>
                <a:effectLst/>
                <a:latin typeface="メイリオ" panose="020B0604030504040204" pitchFamily="50" charset="-128"/>
                <a:ea typeface="メイリオ" panose="020B0604030504040204" pitchFamily="50" charset="-128"/>
              </a:rPr>
              <a:t>1</a:t>
            </a:r>
            <a:r>
              <a:rPr lang="ja-JP" altLang="en-US" sz="2000" b="0" i="0" dirty="0">
                <a:solidFill>
                  <a:srgbClr val="000000"/>
                </a:solidFill>
                <a:effectLst/>
                <a:latin typeface="メイリオ" panose="020B0604030504040204" pitchFamily="50" charset="-128"/>
                <a:ea typeface="メイリオ" panose="020B0604030504040204" pitchFamily="50" charset="-128"/>
              </a:rPr>
              <a:t>世帯から</a:t>
            </a:r>
            <a:r>
              <a:rPr lang="en-US" altLang="ja-JP" sz="2000" b="0" i="0" dirty="0">
                <a:solidFill>
                  <a:srgbClr val="000000"/>
                </a:solidFill>
                <a:effectLst/>
                <a:latin typeface="メイリオ" panose="020B0604030504040204" pitchFamily="50" charset="-128"/>
                <a:ea typeface="メイリオ" panose="020B0604030504040204" pitchFamily="50" charset="-128"/>
              </a:rPr>
              <a:t>1</a:t>
            </a:r>
            <a:r>
              <a:rPr lang="ja-JP" altLang="en-US" sz="2000" b="0" i="0" dirty="0">
                <a:solidFill>
                  <a:srgbClr val="000000"/>
                </a:solidFill>
                <a:effectLst/>
                <a:latin typeface="メイリオ" panose="020B0604030504040204" pitchFamily="50" charset="-128"/>
                <a:ea typeface="メイリオ" panose="020B0604030504040204" pitchFamily="50" charset="-128"/>
              </a:rPr>
              <a:t>年間に排出される二酸化炭素の量は、</a:t>
            </a:r>
            <a:r>
              <a:rPr lang="en-US" altLang="ja-JP" sz="2000" b="0" i="0" dirty="0">
                <a:solidFill>
                  <a:srgbClr val="000000"/>
                </a:solidFill>
                <a:effectLst/>
                <a:latin typeface="メイリオ" panose="020B0604030504040204" pitchFamily="50" charset="-128"/>
                <a:ea typeface="メイリオ" panose="020B0604030504040204" pitchFamily="50" charset="-128"/>
              </a:rPr>
              <a:t>2017</a:t>
            </a:r>
            <a:r>
              <a:rPr lang="ja-JP" altLang="en-US" sz="2000" b="0" i="0" dirty="0">
                <a:solidFill>
                  <a:srgbClr val="000000"/>
                </a:solidFill>
                <a:effectLst/>
                <a:latin typeface="メイリオ" panose="020B0604030504040204" pitchFamily="50" charset="-128"/>
                <a:ea typeface="メイリオ" panose="020B0604030504040204" pitchFamily="50" charset="-128"/>
              </a:rPr>
              <a:t>年の場合、</a:t>
            </a:r>
            <a:r>
              <a:rPr lang="en-US" altLang="ja-JP" sz="2000" b="0" i="0" dirty="0">
                <a:solidFill>
                  <a:srgbClr val="000000"/>
                </a:solidFill>
                <a:effectLst/>
                <a:latin typeface="メイリオ" panose="020B0604030504040204" pitchFamily="50" charset="-128"/>
                <a:ea typeface="メイリオ" panose="020B0604030504040204" pitchFamily="50" charset="-128"/>
              </a:rPr>
              <a:t>4,480</a:t>
            </a:r>
            <a:r>
              <a:rPr lang="ja-JP" altLang="en-US" sz="2000" b="0" i="0" dirty="0">
                <a:solidFill>
                  <a:srgbClr val="000000"/>
                </a:solidFill>
                <a:effectLst/>
                <a:latin typeface="メイリオ" panose="020B0604030504040204" pitchFamily="50" charset="-128"/>
                <a:ea typeface="メイリオ" panose="020B0604030504040204" pitchFamily="50" charset="-128"/>
              </a:rPr>
              <a:t>キログラム注</a:t>
            </a:r>
            <a:r>
              <a:rPr lang="en-US" altLang="ja-JP" sz="2000" b="0" i="0" dirty="0">
                <a:solidFill>
                  <a:srgbClr val="000000"/>
                </a:solidFill>
                <a:effectLst/>
                <a:latin typeface="メイリオ" panose="020B0604030504040204" pitchFamily="50" charset="-128"/>
                <a:ea typeface="メイリオ" panose="020B0604030504040204" pitchFamily="50" charset="-128"/>
              </a:rPr>
              <a:t>2</a:t>
            </a:r>
            <a:r>
              <a:rPr lang="ja-JP" altLang="en-US" sz="2000" b="0" i="0" dirty="0">
                <a:solidFill>
                  <a:srgbClr val="000000"/>
                </a:solidFill>
                <a:effectLst/>
                <a:latin typeface="メイリオ" panose="020B0604030504040204" pitchFamily="50" charset="-128"/>
                <a:ea typeface="メイリオ" panose="020B0604030504040204" pitchFamily="50" charset="-128"/>
              </a:rPr>
              <a:t>でした。 </a:t>
            </a:r>
            <a:endParaRPr lang="en-US" altLang="ja-JP" sz="2000"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sz="2000" b="0" i="0" dirty="0">
                <a:solidFill>
                  <a:srgbClr val="000000"/>
                </a:solidFill>
                <a:effectLst/>
                <a:latin typeface="メイリオ" panose="020B0604030504040204" pitchFamily="50" charset="-128"/>
                <a:ea typeface="メイリオ" panose="020B0604030504040204" pitchFamily="50" charset="-128"/>
              </a:rPr>
              <a:t>これは、</a:t>
            </a:r>
            <a:r>
              <a:rPr lang="en-US" altLang="ja-JP" sz="2000" b="0" i="0" dirty="0">
                <a:solidFill>
                  <a:srgbClr val="000000"/>
                </a:solidFill>
                <a:effectLst/>
                <a:latin typeface="メイリオ" panose="020B0604030504040204" pitchFamily="50" charset="-128"/>
                <a:ea typeface="メイリオ" panose="020B0604030504040204" pitchFamily="50" charset="-128"/>
              </a:rPr>
              <a:t>36</a:t>
            </a:r>
            <a:r>
              <a:rPr lang="ja-JP" altLang="en-US" sz="2000" b="0" i="0" dirty="0">
                <a:solidFill>
                  <a:srgbClr val="000000"/>
                </a:solidFill>
                <a:effectLst/>
                <a:latin typeface="メイリオ" panose="020B0604030504040204" pitchFamily="50" charset="-128"/>
                <a:ea typeface="メイリオ" panose="020B0604030504040204" pitchFamily="50" charset="-128"/>
              </a:rPr>
              <a:t>～</a:t>
            </a:r>
            <a:r>
              <a:rPr lang="en-US" altLang="ja-JP" sz="2000" b="0" i="0" dirty="0">
                <a:solidFill>
                  <a:srgbClr val="000000"/>
                </a:solidFill>
                <a:effectLst/>
                <a:latin typeface="メイリオ" panose="020B0604030504040204" pitchFamily="50" charset="-128"/>
                <a:ea typeface="メイリオ" panose="020B0604030504040204" pitchFamily="50" charset="-128"/>
              </a:rPr>
              <a:t>40</a:t>
            </a:r>
            <a:r>
              <a:rPr lang="ja-JP" altLang="en-US" sz="2000" b="0" i="0" dirty="0">
                <a:solidFill>
                  <a:srgbClr val="000000"/>
                </a:solidFill>
                <a:effectLst/>
                <a:latin typeface="メイリオ" panose="020B0604030504040204" pitchFamily="50" charset="-128"/>
                <a:ea typeface="メイリオ" panose="020B0604030504040204" pitchFamily="50" charset="-128"/>
              </a:rPr>
              <a:t>年生のスギ約</a:t>
            </a:r>
            <a:r>
              <a:rPr lang="en-US" altLang="ja-JP" sz="2000" b="0" i="0" dirty="0">
                <a:solidFill>
                  <a:srgbClr val="000000"/>
                </a:solidFill>
                <a:effectLst/>
                <a:latin typeface="メイリオ" panose="020B0604030504040204" pitchFamily="50" charset="-128"/>
                <a:ea typeface="メイリオ" panose="020B0604030504040204" pitchFamily="50" charset="-128"/>
              </a:rPr>
              <a:t>15</a:t>
            </a:r>
            <a:r>
              <a:rPr lang="ja-JP" altLang="en-US" sz="2000" b="0" i="0" dirty="0">
                <a:solidFill>
                  <a:srgbClr val="000000"/>
                </a:solidFill>
                <a:effectLst/>
                <a:latin typeface="メイリオ" panose="020B0604030504040204" pitchFamily="50" charset="-128"/>
                <a:ea typeface="メイリオ" panose="020B0604030504040204" pitchFamily="50" charset="-128"/>
              </a:rPr>
              <a:t>本が蓄えている量と同じぐらいです。</a:t>
            </a:r>
            <a:endParaRPr lang="en-US" altLang="ja-JP" sz="2000" b="0" i="0" dirty="0">
              <a:solidFill>
                <a:srgbClr val="000000"/>
              </a:solidFill>
              <a:effectLst/>
              <a:latin typeface="メイリオ" panose="020B0604030504040204" pitchFamily="50" charset="-128"/>
              <a:ea typeface="メイリオ" panose="020B0604030504040204" pitchFamily="50" charset="-128"/>
            </a:endParaRPr>
          </a:p>
          <a:p>
            <a:pPr algn="l"/>
            <a:r>
              <a:rPr lang="ja-JP" altLang="en-US" sz="2000" b="0" i="0" dirty="0">
                <a:solidFill>
                  <a:srgbClr val="000000"/>
                </a:solidFill>
                <a:effectLst/>
                <a:latin typeface="メイリオ" panose="020B0604030504040204" pitchFamily="50" charset="-128"/>
                <a:ea typeface="メイリオ" panose="020B0604030504040204" pitchFamily="50" charset="-128"/>
              </a:rPr>
              <a:t>また、</a:t>
            </a:r>
            <a:r>
              <a:rPr lang="ja-JP" altLang="en-US" sz="2000" b="0" i="0" u="sng" dirty="0">
                <a:solidFill>
                  <a:srgbClr val="000000"/>
                </a:solidFill>
                <a:effectLst/>
                <a:latin typeface="メイリオ" panose="020B0604030504040204" pitchFamily="50" charset="-128"/>
                <a:ea typeface="メイリオ" panose="020B0604030504040204" pitchFamily="50" charset="-128"/>
              </a:rPr>
              <a:t>この排出量を、</a:t>
            </a:r>
            <a:r>
              <a:rPr lang="en-US" altLang="ja-JP" sz="2000" b="0" i="0" u="sng" dirty="0">
                <a:solidFill>
                  <a:srgbClr val="000000"/>
                </a:solidFill>
                <a:effectLst/>
                <a:latin typeface="メイリオ" panose="020B0604030504040204" pitchFamily="50" charset="-128"/>
                <a:ea typeface="メイリオ" panose="020B0604030504040204" pitchFamily="50" charset="-128"/>
              </a:rPr>
              <a:t>40</a:t>
            </a:r>
            <a:r>
              <a:rPr lang="ja-JP" altLang="en-US" sz="2000" b="0" i="0" u="sng" dirty="0">
                <a:solidFill>
                  <a:srgbClr val="000000"/>
                </a:solidFill>
                <a:effectLst/>
                <a:latin typeface="メイリオ" panose="020B0604030504040204" pitchFamily="50" charset="-128"/>
                <a:ea typeface="メイリオ" panose="020B0604030504040204" pitchFamily="50" charset="-128"/>
              </a:rPr>
              <a:t>年生のスギが</a:t>
            </a:r>
            <a:r>
              <a:rPr lang="en-US" altLang="ja-JP" sz="2000" b="0" i="0" u="sng" dirty="0">
                <a:solidFill>
                  <a:srgbClr val="000000"/>
                </a:solidFill>
                <a:effectLst/>
                <a:latin typeface="メイリオ" panose="020B0604030504040204" pitchFamily="50" charset="-128"/>
                <a:ea typeface="メイリオ" panose="020B0604030504040204" pitchFamily="50" charset="-128"/>
              </a:rPr>
              <a:t>1</a:t>
            </a:r>
            <a:r>
              <a:rPr lang="ja-JP" altLang="en-US" sz="2000" b="0" i="0" u="sng" dirty="0">
                <a:solidFill>
                  <a:srgbClr val="000000"/>
                </a:solidFill>
                <a:effectLst/>
                <a:latin typeface="メイリオ" panose="020B0604030504040204" pitchFamily="50" charset="-128"/>
                <a:ea typeface="メイリオ" panose="020B0604030504040204" pitchFamily="50" charset="-128"/>
              </a:rPr>
              <a:t>年間で吸収する量に換算した場合、スギ</a:t>
            </a:r>
            <a:r>
              <a:rPr lang="en-US" altLang="ja-JP" sz="2000" b="0" i="0" u="sng" dirty="0">
                <a:solidFill>
                  <a:srgbClr val="000000"/>
                </a:solidFill>
                <a:effectLst/>
                <a:latin typeface="メイリオ" panose="020B0604030504040204" pitchFamily="50" charset="-128"/>
                <a:ea typeface="メイリオ" panose="020B0604030504040204" pitchFamily="50" charset="-128"/>
              </a:rPr>
              <a:t>509</a:t>
            </a:r>
            <a:r>
              <a:rPr lang="ja-JP" altLang="en-US" sz="2000" b="0" i="0" u="sng" dirty="0">
                <a:solidFill>
                  <a:srgbClr val="000000"/>
                </a:solidFill>
                <a:effectLst/>
                <a:latin typeface="メイリオ" panose="020B0604030504040204" pitchFamily="50" charset="-128"/>
                <a:ea typeface="メイリオ" panose="020B0604030504040204" pitchFamily="50" charset="-128"/>
              </a:rPr>
              <a:t>本分注</a:t>
            </a:r>
            <a:r>
              <a:rPr lang="en-US" altLang="ja-JP" sz="2000" b="0" i="0" u="sng" dirty="0">
                <a:solidFill>
                  <a:srgbClr val="000000"/>
                </a:solidFill>
                <a:effectLst/>
                <a:latin typeface="メイリオ" panose="020B0604030504040204" pitchFamily="50" charset="-128"/>
                <a:ea typeface="メイリオ" panose="020B0604030504040204" pitchFamily="50" charset="-128"/>
              </a:rPr>
              <a:t>3</a:t>
            </a:r>
            <a:r>
              <a:rPr lang="ja-JP" altLang="en-US" sz="2000" b="0" i="0" u="sng" dirty="0">
                <a:solidFill>
                  <a:srgbClr val="000000"/>
                </a:solidFill>
                <a:effectLst/>
                <a:latin typeface="メイリオ" panose="020B0604030504040204" pitchFamily="50" charset="-128"/>
                <a:ea typeface="メイリオ" panose="020B0604030504040204" pitchFamily="50" charset="-128"/>
              </a:rPr>
              <a:t>の吸収量と同じぐらい</a:t>
            </a:r>
            <a:r>
              <a:rPr lang="ja-JP" altLang="en-US" sz="2000" b="0" i="0" dirty="0">
                <a:solidFill>
                  <a:srgbClr val="000000"/>
                </a:solidFill>
                <a:effectLst/>
                <a:latin typeface="メイリオ" panose="020B0604030504040204" pitchFamily="50" charset="-128"/>
                <a:ea typeface="メイリオ" panose="020B0604030504040204" pitchFamily="50" charset="-128"/>
              </a:rPr>
              <a:t>ということになります 。</a:t>
            </a:r>
          </a:p>
        </p:txBody>
      </p:sp>
      <p:sp>
        <p:nvSpPr>
          <p:cNvPr id="4" name="テキスト ボックス 3">
            <a:extLst>
              <a:ext uri="{FF2B5EF4-FFF2-40B4-BE49-F238E27FC236}">
                <a16:creationId xmlns:a16="http://schemas.microsoft.com/office/drawing/2014/main" id="{BEE8ED49-0F4A-A674-6E74-7352B8903775}"/>
              </a:ext>
            </a:extLst>
          </p:cNvPr>
          <p:cNvSpPr txBox="1"/>
          <p:nvPr/>
        </p:nvSpPr>
        <p:spPr>
          <a:xfrm>
            <a:off x="649942" y="1837851"/>
            <a:ext cx="10461812" cy="461665"/>
          </a:xfrm>
          <a:prstGeom prst="rect">
            <a:avLst/>
          </a:prstGeom>
          <a:noFill/>
        </p:spPr>
        <p:txBody>
          <a:bodyPr wrap="square" rtlCol="0">
            <a:spAutoFit/>
          </a:bodyPr>
          <a:lstStyle/>
          <a:p>
            <a:pPr algn="l"/>
            <a:r>
              <a:rPr lang="ja-JP" altLang="en-US" sz="2400" b="1" i="0" dirty="0">
                <a:solidFill>
                  <a:srgbClr val="000000"/>
                </a:solidFill>
                <a:effectLst/>
                <a:latin typeface="メイリオ" panose="020B0604030504040204" pitchFamily="50" charset="-128"/>
                <a:ea typeface="メイリオ" panose="020B0604030504040204" pitchFamily="50" charset="-128"/>
              </a:rPr>
              <a:t>森林はどのぐらいの量の二酸化炭素を吸収しているの？</a:t>
            </a:r>
          </a:p>
        </p:txBody>
      </p:sp>
      <p:sp>
        <p:nvSpPr>
          <p:cNvPr id="5" name="吹き出し: 下矢印 4">
            <a:extLst>
              <a:ext uri="{FF2B5EF4-FFF2-40B4-BE49-F238E27FC236}">
                <a16:creationId xmlns:a16="http://schemas.microsoft.com/office/drawing/2014/main" id="{114979B7-9356-6132-F494-DDEFC8C53BF7}"/>
              </a:ext>
            </a:extLst>
          </p:cNvPr>
          <p:cNvSpPr/>
          <p:nvPr/>
        </p:nvSpPr>
        <p:spPr>
          <a:xfrm>
            <a:off x="869576" y="484093"/>
            <a:ext cx="10461812" cy="102197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①樹木が温室効果ガスを吸収貯蔵してくれる</a:t>
            </a:r>
          </a:p>
        </p:txBody>
      </p:sp>
    </p:spTree>
    <p:extLst>
      <p:ext uri="{BB962C8B-B14F-4D97-AF65-F5344CB8AC3E}">
        <p14:creationId xmlns:p14="http://schemas.microsoft.com/office/powerpoint/2010/main" val="1188899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A5751B-1D9A-24B8-7A63-C8CAD83F9DCF}"/>
              </a:ext>
            </a:extLst>
          </p:cNvPr>
          <p:cNvSpPr>
            <a:spLocks noGrp="1"/>
          </p:cNvSpPr>
          <p:nvPr>
            <p:ph type="title"/>
          </p:nvPr>
        </p:nvSpPr>
        <p:spPr>
          <a:xfrm>
            <a:off x="838200" y="517526"/>
            <a:ext cx="10515600" cy="692710"/>
          </a:xfrm>
          <a:solidFill>
            <a:schemeClr val="accent5">
              <a:lumMod val="20000"/>
              <a:lumOff val="80000"/>
            </a:schemeClr>
          </a:solidFill>
        </p:spPr>
        <p:txBody>
          <a:bodyPr>
            <a:normAutofit/>
          </a:bodyPr>
          <a:lstStyle/>
          <a:p>
            <a:r>
              <a:rPr kumimoji="1" lang="ja-JP" altLang="en-US" sz="3600" dirty="0">
                <a:latin typeface="メイリオ" panose="020B0604030504040204" pitchFamily="50" charset="-128"/>
                <a:ea typeface="メイリオ" panose="020B0604030504040204" pitchFamily="50" charset="-128"/>
              </a:rPr>
              <a:t>あなたの生活スタイルで変わる</a:t>
            </a:r>
            <a:r>
              <a:rPr kumimoji="1" lang="en-US" altLang="ja-JP" sz="3600" dirty="0">
                <a:latin typeface="メイリオ" panose="020B0604030504040204" pitchFamily="50" charset="-128"/>
                <a:ea typeface="メイリオ" panose="020B0604030504040204" pitchFamily="50" charset="-128"/>
              </a:rPr>
              <a:t>CO2</a:t>
            </a:r>
            <a:r>
              <a:rPr kumimoji="1" lang="ja-JP" altLang="en-US" sz="3600" dirty="0">
                <a:latin typeface="メイリオ" panose="020B0604030504040204" pitchFamily="50" charset="-128"/>
                <a:ea typeface="メイリオ" panose="020B0604030504040204" pitchFamily="50" charset="-128"/>
              </a:rPr>
              <a:t>排出量</a:t>
            </a:r>
          </a:p>
        </p:txBody>
      </p:sp>
      <p:pic>
        <p:nvPicPr>
          <p:cNvPr id="6" name="図 5">
            <a:extLst>
              <a:ext uri="{FF2B5EF4-FFF2-40B4-BE49-F238E27FC236}">
                <a16:creationId xmlns:a16="http://schemas.microsoft.com/office/drawing/2014/main" id="{723D7E91-DDA5-BDA1-3BDE-AF8DAD785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177" y="1308692"/>
            <a:ext cx="7195799" cy="4838554"/>
          </a:xfrm>
          <a:prstGeom prst="rect">
            <a:avLst/>
          </a:prstGeom>
        </p:spPr>
      </p:pic>
    </p:spTree>
    <p:extLst>
      <p:ext uri="{BB962C8B-B14F-4D97-AF65-F5344CB8AC3E}">
        <p14:creationId xmlns:p14="http://schemas.microsoft.com/office/powerpoint/2010/main" val="360148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C2BED80-3E74-4DF3-A24B-0BACF82799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2305" y="0"/>
            <a:ext cx="712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48FF8E7B-A15B-43A5-BAA0-1F2A2D685CD5}"/>
              </a:ext>
            </a:extLst>
          </p:cNvPr>
          <p:cNvSpPr>
            <a:spLocks noGrp="1"/>
          </p:cNvSpPr>
          <p:nvPr>
            <p:ph type="ctrTitle"/>
          </p:nvPr>
        </p:nvSpPr>
        <p:spPr/>
        <p:txBody>
          <a:bodyPr>
            <a:normAutofit/>
          </a:bodyPr>
          <a:lstStyle/>
          <a:p>
            <a:r>
              <a:rPr kumimoji="1" lang="ja-JP" altLang="en-US" sz="3200" b="1" i="1" dirty="0">
                <a:latin typeface="メイリオ" panose="020B0604030504040204" pitchFamily="50" charset="-128"/>
                <a:ea typeface="メイリオ" panose="020B0604030504040204" pitchFamily="50" charset="-128"/>
              </a:rPr>
              <a:t>いま</a:t>
            </a:r>
            <a:r>
              <a:rPr lang="ja-JP" altLang="en-US" sz="4400" b="1" i="1" dirty="0">
                <a:solidFill>
                  <a:schemeClr val="accent2">
                    <a:lumMod val="50000"/>
                  </a:schemeClr>
                </a:solidFill>
                <a:latin typeface="メイリオ" panose="020B0604030504040204" pitchFamily="50" charset="-128"/>
                <a:ea typeface="メイリオ" panose="020B0604030504040204" pitchFamily="50" charset="-128"/>
              </a:rPr>
              <a:t>あなた</a:t>
            </a:r>
            <a:r>
              <a:rPr kumimoji="1" lang="ja-JP" altLang="en-US" sz="4400" b="1" i="1" dirty="0">
                <a:solidFill>
                  <a:schemeClr val="accent2">
                    <a:lumMod val="50000"/>
                  </a:schemeClr>
                </a:solidFill>
                <a:latin typeface="メイリオ" panose="020B0604030504040204" pitchFamily="50" charset="-128"/>
                <a:ea typeface="メイリオ" panose="020B0604030504040204" pitchFamily="50" charset="-128"/>
              </a:rPr>
              <a:t>にできること</a:t>
            </a:r>
            <a:r>
              <a:rPr kumimoji="1" lang="ja-JP" altLang="en-US" sz="4000" b="1" i="1" dirty="0">
                <a:latin typeface="メイリオ" panose="020B0604030504040204" pitchFamily="50" charset="-128"/>
                <a:ea typeface="メイリオ" panose="020B0604030504040204" pitchFamily="50" charset="-128"/>
              </a:rPr>
              <a:t>は？</a:t>
            </a:r>
          </a:p>
        </p:txBody>
      </p:sp>
      <p:sp>
        <p:nvSpPr>
          <p:cNvPr id="3" name="字幕 2">
            <a:extLst>
              <a:ext uri="{FF2B5EF4-FFF2-40B4-BE49-F238E27FC236}">
                <a16:creationId xmlns:a16="http://schemas.microsoft.com/office/drawing/2014/main" id="{F75DB22E-7EAE-4A63-8ED9-1521FC6F1546}"/>
              </a:ext>
            </a:extLst>
          </p:cNvPr>
          <p:cNvSpPr>
            <a:spLocks noGrp="1"/>
          </p:cNvSpPr>
          <p:nvPr>
            <p:ph type="subTitle" idx="1"/>
          </p:nvPr>
        </p:nvSpPr>
        <p:spPr/>
        <p:txBody>
          <a:bodyPr>
            <a:normAutofit/>
          </a:bodyPr>
          <a:lstStyle/>
          <a:p>
            <a:r>
              <a:rPr kumimoji="1" lang="ja-JP" altLang="en-US" sz="3200" dirty="0">
                <a:latin typeface="メイリオ" panose="020B0604030504040204" pitchFamily="50" charset="-128"/>
                <a:ea typeface="メイリオ" panose="020B0604030504040204" pitchFamily="50" charset="-128"/>
              </a:rPr>
              <a:t>地球のために　子供たちの未来のために</a:t>
            </a:r>
          </a:p>
        </p:txBody>
      </p:sp>
      <p:pic>
        <p:nvPicPr>
          <p:cNvPr id="5" name="Picture 5">
            <a:extLst>
              <a:ext uri="{FF2B5EF4-FFF2-40B4-BE49-F238E27FC236}">
                <a16:creationId xmlns:a16="http://schemas.microsoft.com/office/drawing/2014/main" id="{44A173D6-6F0E-4F8D-ADA6-7A06A1DFF5E0}"/>
              </a:ext>
            </a:extLst>
          </p:cNvPr>
          <p:cNvPicPr>
            <a:picLocks noChangeAspect="1" noChangeArrowheads="1"/>
          </p:cNvPicPr>
          <p:nvPr/>
        </p:nvPicPr>
        <p:blipFill>
          <a:blip r:embed="rId3">
            <a:lum bright="-6000" contrast="20000"/>
            <a:extLst>
              <a:ext uri="{28A0092B-C50C-407E-A947-70E740481C1C}">
                <a14:useLocalDpi xmlns:a14="http://schemas.microsoft.com/office/drawing/2010/main" val="0"/>
              </a:ext>
            </a:extLst>
          </a:blip>
          <a:srcRect/>
          <a:stretch>
            <a:fillRect/>
          </a:stretch>
        </p:blipFill>
        <p:spPr bwMode="auto">
          <a:xfrm>
            <a:off x="2014070" y="5986463"/>
            <a:ext cx="16002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E7D5856-0E99-4C00-84CE-1AC7FB7DDCC0}"/>
              </a:ext>
            </a:extLst>
          </p:cNvPr>
          <p:cNvSpPr>
            <a:spLocks noChangeArrowheads="1"/>
          </p:cNvSpPr>
          <p:nvPr/>
        </p:nvSpPr>
        <p:spPr bwMode="auto">
          <a:xfrm>
            <a:off x="3802528" y="6072562"/>
            <a:ext cx="5709024" cy="64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ja-JP" altLang="en-US" sz="1600" b="1" dirty="0">
                <a:solidFill>
                  <a:schemeClr val="accent6">
                    <a:lumMod val="50000"/>
                  </a:schemeClr>
                </a:solidFill>
                <a:effectLst>
                  <a:outerShdw blurRad="38100" dist="38100" dir="2700000" algn="tl">
                    <a:srgbClr val="C0C0C0"/>
                  </a:outerShdw>
                </a:effectLst>
                <a:latin typeface="メイリオ" panose="020B0604030504040204" pitchFamily="50" charset="-128"/>
                <a:ea typeface="メイリオ" panose="020B0604030504040204" pitchFamily="50" charset="-128"/>
              </a:rPr>
              <a:t>特定非営利活動法人アジア植林友好協会</a:t>
            </a:r>
          </a:p>
          <a:p>
            <a:pPr>
              <a:spcBef>
                <a:spcPct val="20000"/>
              </a:spcBef>
            </a:pPr>
            <a:r>
              <a:rPr lang="en-US" altLang="ja-JP" sz="1400" dirty="0">
                <a:solidFill>
                  <a:schemeClr val="accent6">
                    <a:lumMod val="50000"/>
                  </a:schemeClr>
                </a:solidFill>
                <a:effectLst>
                  <a:outerShdw blurRad="38100" dist="38100" dir="2700000" algn="tl">
                    <a:srgbClr val="C0C0C0"/>
                  </a:outerShdw>
                </a:effectLst>
                <a:latin typeface="メイリオ" panose="020B0604030504040204" pitchFamily="50" charset="-128"/>
                <a:ea typeface="メイリオ" panose="020B0604030504040204" pitchFamily="50" charset="-128"/>
              </a:rPr>
              <a:t>NPO</a:t>
            </a:r>
            <a:r>
              <a:rPr lang="ja-JP" altLang="en-US" sz="1400" dirty="0">
                <a:solidFill>
                  <a:schemeClr val="accent6">
                    <a:lumMod val="50000"/>
                  </a:schemeClr>
                </a:solidFill>
                <a:effectLst>
                  <a:outerShdw blurRad="38100" dist="38100" dir="2700000" algn="tl">
                    <a:srgbClr val="C0C0C0"/>
                  </a:outerShdw>
                </a:effectLst>
                <a:latin typeface="メイリオ" panose="020B0604030504040204" pitchFamily="50" charset="-128"/>
                <a:ea typeface="メイリオ" panose="020B0604030504040204" pitchFamily="50" charset="-128"/>
              </a:rPr>
              <a:t>　Ａｓｉａｎ　Ｇｒｅｅｎ　Ｆｏｒｅｓｔ　Ｎｅｔｗｏｒｋ　</a:t>
            </a:r>
            <a:endParaRPr lang="ja-JP" altLang="en-US" sz="1400" dirty="0">
              <a:solidFill>
                <a:schemeClr val="tx1">
                  <a:lumMod val="95000"/>
                  <a:lumOff val="5000"/>
                </a:schemeClr>
              </a:solidFill>
              <a:effectLst>
                <a:outerShdw blurRad="38100" dist="38100" dir="2700000" algn="tl">
                  <a:srgbClr val="C0C0C0"/>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974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下矢印 1">
            <a:extLst>
              <a:ext uri="{FF2B5EF4-FFF2-40B4-BE49-F238E27FC236}">
                <a16:creationId xmlns:a16="http://schemas.microsoft.com/office/drawing/2014/main" id="{23DF7548-ECD7-147E-6102-DB19554CC631}"/>
              </a:ext>
            </a:extLst>
          </p:cNvPr>
          <p:cNvSpPr/>
          <p:nvPr/>
        </p:nvSpPr>
        <p:spPr>
          <a:xfrm>
            <a:off x="717176" y="430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②空気をきれいにしてくれます</a:t>
            </a:r>
          </a:p>
        </p:txBody>
      </p:sp>
      <p:sp>
        <p:nvSpPr>
          <p:cNvPr id="3" name="吹き出し: 下矢印 2">
            <a:extLst>
              <a:ext uri="{FF2B5EF4-FFF2-40B4-BE49-F238E27FC236}">
                <a16:creationId xmlns:a16="http://schemas.microsoft.com/office/drawing/2014/main" id="{31F1F7FD-9BE7-AB8D-0D37-3F39DA3055A9}"/>
              </a:ext>
            </a:extLst>
          </p:cNvPr>
          <p:cNvSpPr/>
          <p:nvPr/>
        </p:nvSpPr>
        <p:spPr>
          <a:xfrm>
            <a:off x="717176" y="1371600"/>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③</a:t>
            </a:r>
            <a:r>
              <a:rPr kumimoji="1" lang="ja-JP" altLang="en-US" sz="2400" b="1" dirty="0">
                <a:latin typeface="メイリオ" panose="020B0604030504040204" pitchFamily="50" charset="-128"/>
                <a:ea typeface="メイリオ" panose="020B0604030504040204" pitchFamily="50" charset="-128"/>
              </a:rPr>
              <a:t>樹木は酸素供給してくれます</a:t>
            </a:r>
          </a:p>
        </p:txBody>
      </p:sp>
      <p:sp>
        <p:nvSpPr>
          <p:cNvPr id="4" name="吹き出し: 下矢印 3">
            <a:extLst>
              <a:ext uri="{FF2B5EF4-FFF2-40B4-BE49-F238E27FC236}">
                <a16:creationId xmlns:a16="http://schemas.microsoft.com/office/drawing/2014/main" id="{9F1C6960-6CBD-DE80-2ABE-D52B7BA1D071}"/>
              </a:ext>
            </a:extLst>
          </p:cNvPr>
          <p:cNvSpPr/>
          <p:nvPr/>
        </p:nvSpPr>
        <p:spPr>
          <a:xfrm>
            <a:off x="717176" y="2335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④</a:t>
            </a:r>
            <a:r>
              <a:rPr kumimoji="1" lang="ja-JP" altLang="en-US" sz="2400" b="1" dirty="0">
                <a:latin typeface="メイリオ" panose="020B0604030504040204" pitchFamily="50" charset="-128"/>
                <a:ea typeface="メイリオ" panose="020B0604030504040204" pitchFamily="50" charset="-128"/>
              </a:rPr>
              <a:t>樹木は通りや街を冷やします</a:t>
            </a:r>
          </a:p>
        </p:txBody>
      </p:sp>
      <p:sp>
        <p:nvSpPr>
          <p:cNvPr id="5" name="吹き出し: 下矢印 4">
            <a:extLst>
              <a:ext uri="{FF2B5EF4-FFF2-40B4-BE49-F238E27FC236}">
                <a16:creationId xmlns:a16="http://schemas.microsoft.com/office/drawing/2014/main" id="{C8724589-37FB-CA91-7F94-1FD3278257DE}"/>
              </a:ext>
            </a:extLst>
          </p:cNvPr>
          <p:cNvSpPr/>
          <p:nvPr/>
        </p:nvSpPr>
        <p:spPr>
          <a:xfrm>
            <a:off x="717176" y="3281083"/>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⑤木々がエネルギーを節約します</a:t>
            </a:r>
          </a:p>
        </p:txBody>
      </p:sp>
      <p:sp>
        <p:nvSpPr>
          <p:cNvPr id="6" name="吹き出し: 下矢印 5">
            <a:extLst>
              <a:ext uri="{FF2B5EF4-FFF2-40B4-BE49-F238E27FC236}">
                <a16:creationId xmlns:a16="http://schemas.microsoft.com/office/drawing/2014/main" id="{1EFD696B-DC21-88D7-B94B-1C56DB59E2D8}"/>
              </a:ext>
            </a:extLst>
          </p:cNvPr>
          <p:cNvSpPr/>
          <p:nvPr/>
        </p:nvSpPr>
        <p:spPr>
          <a:xfrm>
            <a:off x="717175" y="4222377"/>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⑥樹木は水を節約します</a:t>
            </a:r>
          </a:p>
        </p:txBody>
      </p:sp>
      <p:sp>
        <p:nvSpPr>
          <p:cNvPr id="7" name="吹き出し: 下矢印 6">
            <a:extLst>
              <a:ext uri="{FF2B5EF4-FFF2-40B4-BE49-F238E27FC236}">
                <a16:creationId xmlns:a16="http://schemas.microsoft.com/office/drawing/2014/main" id="{2407DD9D-FA67-906B-14E6-B21C310FD482}"/>
              </a:ext>
            </a:extLst>
          </p:cNvPr>
          <p:cNvSpPr/>
          <p:nvPr/>
        </p:nvSpPr>
        <p:spPr>
          <a:xfrm>
            <a:off x="717174" y="5163671"/>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⑦樹木は水質汚濁の防止に役立ちます</a:t>
            </a:r>
          </a:p>
        </p:txBody>
      </p:sp>
    </p:spTree>
    <p:extLst>
      <p:ext uri="{BB962C8B-B14F-4D97-AF65-F5344CB8AC3E}">
        <p14:creationId xmlns:p14="http://schemas.microsoft.com/office/powerpoint/2010/main" val="3865529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下矢印 1">
            <a:extLst>
              <a:ext uri="{FF2B5EF4-FFF2-40B4-BE49-F238E27FC236}">
                <a16:creationId xmlns:a16="http://schemas.microsoft.com/office/drawing/2014/main" id="{23DF7548-ECD7-147E-6102-DB19554CC631}"/>
              </a:ext>
            </a:extLst>
          </p:cNvPr>
          <p:cNvSpPr/>
          <p:nvPr/>
        </p:nvSpPr>
        <p:spPr>
          <a:xfrm>
            <a:off x="717176" y="430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⑧樹木は土壌の浸食を防いでくれます</a:t>
            </a:r>
            <a:endParaRPr kumimoji="1" lang="ja-JP" altLang="en-US" sz="2400" b="1" dirty="0">
              <a:latin typeface="メイリオ" panose="020B0604030504040204" pitchFamily="50" charset="-128"/>
              <a:ea typeface="メイリオ" panose="020B0604030504040204" pitchFamily="50" charset="-128"/>
            </a:endParaRPr>
          </a:p>
        </p:txBody>
      </p:sp>
      <p:sp>
        <p:nvSpPr>
          <p:cNvPr id="3" name="吹き出し: 下矢印 2">
            <a:extLst>
              <a:ext uri="{FF2B5EF4-FFF2-40B4-BE49-F238E27FC236}">
                <a16:creationId xmlns:a16="http://schemas.microsoft.com/office/drawing/2014/main" id="{31F1F7FD-9BE7-AB8D-0D37-3F39DA3055A9}"/>
              </a:ext>
            </a:extLst>
          </p:cNvPr>
          <p:cNvSpPr/>
          <p:nvPr/>
        </p:nvSpPr>
        <p:spPr>
          <a:xfrm>
            <a:off x="717176" y="1371600"/>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⑨木が子供たちを紫外線から守ってくれます</a:t>
            </a:r>
          </a:p>
        </p:txBody>
      </p:sp>
      <p:sp>
        <p:nvSpPr>
          <p:cNvPr id="4" name="吹き出し: 下矢印 3">
            <a:extLst>
              <a:ext uri="{FF2B5EF4-FFF2-40B4-BE49-F238E27FC236}">
                <a16:creationId xmlns:a16="http://schemas.microsoft.com/office/drawing/2014/main" id="{9F1C6960-6CBD-DE80-2ABE-D52B7BA1D071}"/>
              </a:ext>
            </a:extLst>
          </p:cNvPr>
          <p:cNvSpPr/>
          <p:nvPr/>
        </p:nvSpPr>
        <p:spPr>
          <a:xfrm>
            <a:off x="717176" y="2335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⑩木は食べ物を提供してくれます</a:t>
            </a:r>
          </a:p>
        </p:txBody>
      </p:sp>
      <p:sp>
        <p:nvSpPr>
          <p:cNvPr id="5" name="吹き出し: 下矢印 4">
            <a:extLst>
              <a:ext uri="{FF2B5EF4-FFF2-40B4-BE49-F238E27FC236}">
                <a16:creationId xmlns:a16="http://schemas.microsoft.com/office/drawing/2014/main" id="{C8724589-37FB-CA91-7F94-1FD3278257DE}"/>
              </a:ext>
            </a:extLst>
          </p:cNvPr>
          <p:cNvSpPr/>
          <p:nvPr/>
        </p:nvSpPr>
        <p:spPr>
          <a:xfrm>
            <a:off x="717176" y="3281083"/>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⑪木々に触れることで癒し効果があります</a:t>
            </a:r>
          </a:p>
        </p:txBody>
      </p:sp>
      <p:sp>
        <p:nvSpPr>
          <p:cNvPr id="6" name="吹き出し: 下矢印 5">
            <a:extLst>
              <a:ext uri="{FF2B5EF4-FFF2-40B4-BE49-F238E27FC236}">
                <a16:creationId xmlns:a16="http://schemas.microsoft.com/office/drawing/2014/main" id="{1EFD696B-DC21-88D7-B94B-1C56DB59E2D8}"/>
              </a:ext>
            </a:extLst>
          </p:cNvPr>
          <p:cNvSpPr/>
          <p:nvPr/>
        </p:nvSpPr>
        <p:spPr>
          <a:xfrm>
            <a:off x="717175" y="4222377"/>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⑫樹木が暴力を減らします効果があります</a:t>
            </a:r>
            <a:endParaRPr kumimoji="1" lang="ja-JP" altLang="en-US" sz="2400" b="1" dirty="0">
              <a:latin typeface="メイリオ" panose="020B0604030504040204" pitchFamily="50" charset="-128"/>
              <a:ea typeface="メイリオ" panose="020B0604030504040204" pitchFamily="50" charset="-128"/>
            </a:endParaRPr>
          </a:p>
        </p:txBody>
      </p:sp>
      <p:sp>
        <p:nvSpPr>
          <p:cNvPr id="7" name="吹き出し: 下矢印 6">
            <a:extLst>
              <a:ext uri="{FF2B5EF4-FFF2-40B4-BE49-F238E27FC236}">
                <a16:creationId xmlns:a16="http://schemas.microsoft.com/office/drawing/2014/main" id="{2407DD9D-FA67-906B-14E6-B21C310FD482}"/>
              </a:ext>
            </a:extLst>
          </p:cNvPr>
          <p:cNvSpPr/>
          <p:nvPr/>
        </p:nvSpPr>
        <p:spPr>
          <a:xfrm>
            <a:off x="717174" y="5163671"/>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⑬木々が季節の変化を告げてくれます</a:t>
            </a:r>
          </a:p>
        </p:txBody>
      </p:sp>
    </p:spTree>
    <p:extLst>
      <p:ext uri="{BB962C8B-B14F-4D97-AF65-F5344CB8AC3E}">
        <p14:creationId xmlns:p14="http://schemas.microsoft.com/office/powerpoint/2010/main" val="382271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下矢印 1">
            <a:extLst>
              <a:ext uri="{FF2B5EF4-FFF2-40B4-BE49-F238E27FC236}">
                <a16:creationId xmlns:a16="http://schemas.microsoft.com/office/drawing/2014/main" id="{23DF7548-ECD7-147E-6102-DB19554CC631}"/>
              </a:ext>
            </a:extLst>
          </p:cNvPr>
          <p:cNvSpPr/>
          <p:nvPr/>
        </p:nvSpPr>
        <p:spPr>
          <a:xfrm>
            <a:off x="717176" y="430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⑭樹木は経済的な機会を生み出してくれます</a:t>
            </a:r>
            <a:endParaRPr kumimoji="1" lang="ja-JP" altLang="en-US" sz="2400" b="1" dirty="0">
              <a:latin typeface="メイリオ" panose="020B0604030504040204" pitchFamily="50" charset="-128"/>
              <a:ea typeface="メイリオ" panose="020B0604030504040204" pitchFamily="50" charset="-128"/>
            </a:endParaRPr>
          </a:p>
        </p:txBody>
      </p:sp>
      <p:sp>
        <p:nvSpPr>
          <p:cNvPr id="3" name="吹き出し: 下矢印 2">
            <a:extLst>
              <a:ext uri="{FF2B5EF4-FFF2-40B4-BE49-F238E27FC236}">
                <a16:creationId xmlns:a16="http://schemas.microsoft.com/office/drawing/2014/main" id="{31F1F7FD-9BE7-AB8D-0D37-3F39DA3055A9}"/>
              </a:ext>
            </a:extLst>
          </p:cNvPr>
          <p:cNvSpPr/>
          <p:nvPr/>
        </p:nvSpPr>
        <p:spPr>
          <a:xfrm>
            <a:off x="717176" y="1371600"/>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⑮木は時には教師であり、遊び相手です</a:t>
            </a:r>
          </a:p>
        </p:txBody>
      </p:sp>
      <p:sp>
        <p:nvSpPr>
          <p:cNvPr id="4" name="吹き出し: 下矢印 3">
            <a:extLst>
              <a:ext uri="{FF2B5EF4-FFF2-40B4-BE49-F238E27FC236}">
                <a16:creationId xmlns:a16="http://schemas.microsoft.com/office/drawing/2014/main" id="{9F1C6960-6CBD-DE80-2ABE-D52B7BA1D071}"/>
              </a:ext>
            </a:extLst>
          </p:cNvPr>
          <p:cNvSpPr/>
          <p:nvPr/>
        </p:nvSpPr>
        <p:spPr>
          <a:xfrm>
            <a:off x="717176" y="2335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⑯樹木は様々なグループを結びつけてくれます</a:t>
            </a:r>
          </a:p>
        </p:txBody>
      </p:sp>
      <p:sp>
        <p:nvSpPr>
          <p:cNvPr id="5" name="吹き出し: 下矢印 4">
            <a:extLst>
              <a:ext uri="{FF2B5EF4-FFF2-40B4-BE49-F238E27FC236}">
                <a16:creationId xmlns:a16="http://schemas.microsoft.com/office/drawing/2014/main" id="{C8724589-37FB-CA91-7F94-1FD3278257DE}"/>
              </a:ext>
            </a:extLst>
          </p:cNvPr>
          <p:cNvSpPr/>
          <p:nvPr/>
        </p:nvSpPr>
        <p:spPr>
          <a:xfrm>
            <a:off x="717176" y="3281083"/>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⑰樹木は住民の誇りと一体感を与えてくれます</a:t>
            </a:r>
          </a:p>
        </p:txBody>
      </p:sp>
      <p:sp>
        <p:nvSpPr>
          <p:cNvPr id="6" name="吹き出し: 下矢印 5">
            <a:extLst>
              <a:ext uri="{FF2B5EF4-FFF2-40B4-BE49-F238E27FC236}">
                <a16:creationId xmlns:a16="http://schemas.microsoft.com/office/drawing/2014/main" id="{1EFD696B-DC21-88D7-B94B-1C56DB59E2D8}"/>
              </a:ext>
            </a:extLst>
          </p:cNvPr>
          <p:cNvSpPr/>
          <p:nvPr/>
        </p:nvSpPr>
        <p:spPr>
          <a:xfrm>
            <a:off x="717175" y="4222377"/>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⑱樹木は野生生物に天蓋と生息地を提供してくれます</a:t>
            </a:r>
          </a:p>
        </p:txBody>
      </p:sp>
      <p:sp>
        <p:nvSpPr>
          <p:cNvPr id="7" name="吹き出し: 下矢印 6">
            <a:extLst>
              <a:ext uri="{FF2B5EF4-FFF2-40B4-BE49-F238E27FC236}">
                <a16:creationId xmlns:a16="http://schemas.microsoft.com/office/drawing/2014/main" id="{2407DD9D-FA67-906B-14E6-B21C310FD482}"/>
              </a:ext>
            </a:extLst>
          </p:cNvPr>
          <p:cNvSpPr/>
          <p:nvPr/>
        </p:nvSpPr>
        <p:spPr>
          <a:xfrm>
            <a:off x="717174" y="5163671"/>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　⑲樹木は様々なものを遮ってくれる</a:t>
            </a:r>
          </a:p>
        </p:txBody>
      </p:sp>
    </p:spTree>
    <p:extLst>
      <p:ext uri="{BB962C8B-B14F-4D97-AF65-F5344CB8AC3E}">
        <p14:creationId xmlns:p14="http://schemas.microsoft.com/office/powerpoint/2010/main" val="3714120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下矢印 1">
            <a:extLst>
              <a:ext uri="{FF2B5EF4-FFF2-40B4-BE49-F238E27FC236}">
                <a16:creationId xmlns:a16="http://schemas.microsoft.com/office/drawing/2014/main" id="{23DF7548-ECD7-147E-6102-DB19554CC631}"/>
              </a:ext>
            </a:extLst>
          </p:cNvPr>
          <p:cNvSpPr/>
          <p:nvPr/>
        </p:nvSpPr>
        <p:spPr>
          <a:xfrm>
            <a:off x="717176" y="430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⑳木は木材を提供してくれます</a:t>
            </a:r>
            <a:endParaRPr kumimoji="1" lang="ja-JP" altLang="en-US" sz="2400" b="1" dirty="0">
              <a:latin typeface="メイリオ" panose="020B0604030504040204" pitchFamily="50" charset="-128"/>
              <a:ea typeface="メイリオ" panose="020B0604030504040204" pitchFamily="50" charset="-128"/>
            </a:endParaRPr>
          </a:p>
        </p:txBody>
      </p:sp>
      <p:sp>
        <p:nvSpPr>
          <p:cNvPr id="3" name="吹き出し: 下矢印 2">
            <a:extLst>
              <a:ext uri="{FF2B5EF4-FFF2-40B4-BE49-F238E27FC236}">
                <a16:creationId xmlns:a16="http://schemas.microsoft.com/office/drawing/2014/main" id="{31F1F7FD-9BE7-AB8D-0D37-3F39DA3055A9}"/>
              </a:ext>
            </a:extLst>
          </p:cNvPr>
          <p:cNvSpPr/>
          <p:nvPr/>
        </p:nvSpPr>
        <p:spPr>
          <a:xfrm>
            <a:off x="717176" y="1371600"/>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㉑樹木が資産価値を高めてくれます</a:t>
            </a:r>
            <a:endParaRPr kumimoji="1" lang="ja-JP" altLang="en-US" sz="2400" b="1" dirty="0">
              <a:latin typeface="メイリオ" panose="020B0604030504040204" pitchFamily="50" charset="-128"/>
              <a:ea typeface="メイリオ" panose="020B0604030504040204" pitchFamily="50" charset="-128"/>
            </a:endParaRPr>
          </a:p>
        </p:txBody>
      </p:sp>
      <p:sp>
        <p:nvSpPr>
          <p:cNvPr id="4" name="吹き出し: 下矢印 3">
            <a:extLst>
              <a:ext uri="{FF2B5EF4-FFF2-40B4-BE49-F238E27FC236}">
                <a16:creationId xmlns:a16="http://schemas.microsoft.com/office/drawing/2014/main" id="{9F1C6960-6CBD-DE80-2ABE-D52B7BA1D071}"/>
              </a:ext>
            </a:extLst>
          </p:cNvPr>
          <p:cNvSpPr/>
          <p:nvPr/>
        </p:nvSpPr>
        <p:spPr>
          <a:xfrm>
            <a:off x="717176" y="2335306"/>
            <a:ext cx="10542495" cy="94129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㉒</a:t>
            </a:r>
            <a:r>
              <a:rPr kumimoji="1" lang="ja-JP" altLang="en-US" sz="2400" b="1" dirty="0">
                <a:latin typeface="メイリオ" panose="020B0604030504040204" pitchFamily="50" charset="-128"/>
                <a:ea typeface="メイリオ" panose="020B0604030504040204" pitchFamily="50" charset="-128"/>
              </a:rPr>
              <a:t>樹木は様々なビジネス機会を増加させます</a:t>
            </a:r>
          </a:p>
        </p:txBody>
      </p:sp>
      <p:sp>
        <p:nvSpPr>
          <p:cNvPr id="8" name="テキスト ボックス 7">
            <a:extLst>
              <a:ext uri="{FF2B5EF4-FFF2-40B4-BE49-F238E27FC236}">
                <a16:creationId xmlns:a16="http://schemas.microsoft.com/office/drawing/2014/main" id="{28768212-061E-17DA-668F-84CFC2204AA6}"/>
              </a:ext>
            </a:extLst>
          </p:cNvPr>
          <p:cNvSpPr txBox="1"/>
          <p:nvPr/>
        </p:nvSpPr>
        <p:spPr>
          <a:xfrm>
            <a:off x="717176" y="3334871"/>
            <a:ext cx="10542495" cy="830997"/>
          </a:xfrm>
          <a:prstGeom prst="rect">
            <a:avLst/>
          </a:prstGeom>
          <a:solidFill>
            <a:srgbClr val="00B050"/>
          </a:solid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今、私たちがすべきことは、たくさんの木を植えること。</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喫緊の問題を解決するためにモリンガを普及すること</a:t>
            </a:r>
          </a:p>
        </p:txBody>
      </p:sp>
      <p:sp>
        <p:nvSpPr>
          <p:cNvPr id="9" name="テキスト ボックス 8">
            <a:extLst>
              <a:ext uri="{FF2B5EF4-FFF2-40B4-BE49-F238E27FC236}">
                <a16:creationId xmlns:a16="http://schemas.microsoft.com/office/drawing/2014/main" id="{D59D5064-0C13-644F-453F-48C80DFEE08C}"/>
              </a:ext>
            </a:extLst>
          </p:cNvPr>
          <p:cNvSpPr txBox="1"/>
          <p:nvPr/>
        </p:nvSpPr>
        <p:spPr>
          <a:xfrm>
            <a:off x="717176" y="4598894"/>
            <a:ext cx="10632142" cy="646331"/>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日常生活では、環境破壊につながる根本原因である大量生産、大量消費、大量破壊の生活スタイルを改め持続性のある生活習慣に改める</a:t>
            </a:r>
          </a:p>
        </p:txBody>
      </p:sp>
      <p:sp>
        <p:nvSpPr>
          <p:cNvPr id="10" name="テキスト ボックス 9">
            <a:extLst>
              <a:ext uri="{FF2B5EF4-FFF2-40B4-BE49-F238E27FC236}">
                <a16:creationId xmlns:a16="http://schemas.microsoft.com/office/drawing/2014/main" id="{3D57D4AB-2C66-959B-FEA1-B0E3B5295644}"/>
              </a:ext>
            </a:extLst>
          </p:cNvPr>
          <p:cNvSpPr txBox="1"/>
          <p:nvPr/>
        </p:nvSpPr>
        <p:spPr>
          <a:xfrm>
            <a:off x="717176" y="5245225"/>
            <a:ext cx="10632142" cy="646331"/>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生物種の保護のために：海や川や湖の自然を大切にする。化学農薬や肥料を使用しない。合成洗剤、殺虫剤の利用を控える。節ガス節電をして過剰な浪費はしない。動物実験をしている薬品を使わない</a:t>
            </a:r>
          </a:p>
        </p:txBody>
      </p:sp>
    </p:spTree>
    <p:extLst>
      <p:ext uri="{BB962C8B-B14F-4D97-AF65-F5344CB8AC3E}">
        <p14:creationId xmlns:p14="http://schemas.microsoft.com/office/powerpoint/2010/main" val="3976830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63B50F0-49E4-4F31-BC18-022F5EBDB57C}"/>
              </a:ext>
            </a:extLst>
          </p:cNvPr>
          <p:cNvSpPr txBox="1"/>
          <p:nvPr/>
        </p:nvSpPr>
        <p:spPr>
          <a:xfrm>
            <a:off x="2444349" y="4469285"/>
            <a:ext cx="7126941" cy="2092881"/>
          </a:xfrm>
          <a:prstGeom prst="rect">
            <a:avLst/>
          </a:prstGeom>
          <a:noFill/>
        </p:spPr>
        <p:txBody>
          <a:bodyPr wrap="square">
            <a:spAutoFit/>
          </a:bodyPr>
          <a:lstStyle/>
          <a:p>
            <a:pPr algn="ctr" fontAlgn="bas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ja-JP" sz="2800" i="1" kern="0" dirty="0">
                <a:solidFill>
                  <a:srgbClr val="2B2B2B"/>
                </a:solidFill>
                <a:effectLst/>
                <a:latin typeface="+mj-lt"/>
                <a:ea typeface="ＭＳ ゴシック" panose="020B0609070205080204" pitchFamily="49" charset="-128"/>
                <a:cs typeface="Courier New" panose="02070309020205020404" pitchFamily="49" charset="0"/>
              </a:rPr>
              <a:t> </a:t>
            </a:r>
            <a:r>
              <a:rPr lang="ja-JP" altLang="ja-JP" sz="2800" i="1" kern="0" dirty="0">
                <a:solidFill>
                  <a:srgbClr val="2B2B2B"/>
                </a:solidFill>
                <a:effectLst/>
                <a:latin typeface="+mj-lt"/>
                <a:ea typeface="ＭＳ ゴシック" panose="020B0609070205080204" pitchFamily="49" charset="-128"/>
                <a:cs typeface="Courier New" panose="02070309020205020404" pitchFamily="49" charset="0"/>
              </a:rPr>
              <a:t>「最後の木が枯れ、川が汚染され、</a:t>
            </a:r>
            <a:endParaRPr lang="ja-JP" altLang="ja-JP" sz="2800" kern="100" dirty="0">
              <a:effectLst/>
              <a:latin typeface="+mj-lt"/>
              <a:ea typeface="ＭＳ 明朝" panose="02020609040205080304" pitchFamily="17" charset="-128"/>
              <a:cs typeface="Times New Roman" panose="02020603050405020304" pitchFamily="18" charset="0"/>
            </a:endParaRPr>
          </a:p>
          <a:p>
            <a:pPr algn="ctr" fontAlgn="bas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ja-JP" altLang="ja-JP" sz="2800" i="1" kern="0" dirty="0">
                <a:solidFill>
                  <a:srgbClr val="2B2B2B"/>
                </a:solidFill>
                <a:effectLst/>
                <a:latin typeface="+mj-lt"/>
                <a:ea typeface="ＭＳ ゴシック" panose="020B0609070205080204" pitchFamily="49" charset="-128"/>
                <a:cs typeface="Courier New" panose="02070309020205020404" pitchFamily="49" charset="0"/>
              </a:rPr>
              <a:t>最後の魚が釣り上げられてはじめて、</a:t>
            </a:r>
            <a:endParaRPr lang="ja-JP" altLang="ja-JP" sz="2800" kern="100" dirty="0">
              <a:effectLst/>
              <a:latin typeface="+mj-lt"/>
              <a:ea typeface="ＭＳ 明朝" panose="02020609040205080304" pitchFamily="17" charset="-128"/>
              <a:cs typeface="Times New Roman" panose="02020603050405020304" pitchFamily="18" charset="0"/>
            </a:endParaRPr>
          </a:p>
          <a:p>
            <a:pPr algn="ctr" fontAlgn="bas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ja-JP" altLang="ja-JP" sz="2800" i="1" kern="0" dirty="0">
                <a:solidFill>
                  <a:srgbClr val="2B2B2B"/>
                </a:solidFill>
                <a:effectLst/>
                <a:latin typeface="+mj-lt"/>
                <a:ea typeface="ＭＳ ゴシック" panose="020B0609070205080204" pitchFamily="49" charset="-128"/>
                <a:cs typeface="Courier New" panose="02070309020205020404" pitchFamily="49" charset="0"/>
              </a:rPr>
              <a:t>人間はお金を食べることができないことに</a:t>
            </a:r>
            <a:endParaRPr lang="ja-JP" altLang="ja-JP" sz="2800" kern="100" dirty="0">
              <a:effectLst/>
              <a:latin typeface="+mj-lt"/>
              <a:ea typeface="ＭＳ 明朝" panose="02020609040205080304" pitchFamily="17" charset="-128"/>
              <a:cs typeface="Times New Roman" panose="02020603050405020304" pitchFamily="18" charset="0"/>
            </a:endParaRPr>
          </a:p>
          <a:p>
            <a:pPr algn="ctr" fontAlgn="bas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ja-JP" altLang="ja-JP" sz="2800" i="1" kern="0" dirty="0">
                <a:solidFill>
                  <a:srgbClr val="2B2B2B"/>
                </a:solidFill>
                <a:effectLst/>
                <a:latin typeface="+mj-lt"/>
                <a:ea typeface="ＭＳ ゴシック" panose="020B0609070205080204" pitchFamily="49" charset="-128"/>
                <a:cs typeface="Courier New" panose="02070309020205020404" pitchFamily="49" charset="0"/>
              </a:rPr>
              <a:t>気がつくものだ」</a:t>
            </a:r>
            <a:endParaRPr lang="ja-JP" altLang="ja-JP" sz="2800" kern="100" dirty="0">
              <a:effectLst/>
              <a:latin typeface="+mj-lt"/>
              <a:ea typeface="ＭＳ 明朝" panose="02020609040205080304" pitchFamily="17" charset="-128"/>
              <a:cs typeface="Times New Roman" panose="02020603050405020304" pitchFamily="18" charset="0"/>
            </a:endParaRPr>
          </a:p>
          <a:p>
            <a:pPr algn="ctr" fontAlgn="bas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ja-JP" sz="1800" i="1" kern="0" dirty="0">
                <a:solidFill>
                  <a:srgbClr val="333333"/>
                </a:solidFill>
                <a:effectLst/>
                <a:latin typeface="inherit"/>
                <a:ea typeface="ＭＳ ゴシック" panose="020B0609070205080204" pitchFamily="49" charset="-128"/>
                <a:cs typeface="Courier New" panose="02070309020205020404" pitchFamily="49" charset="0"/>
              </a:rPr>
              <a:t>Cree Indian </a:t>
            </a:r>
            <a:r>
              <a:rPr lang="ja-JP" altLang="ja-JP" sz="1800" i="1" kern="0" dirty="0">
                <a:solidFill>
                  <a:srgbClr val="333333"/>
                </a:solidFill>
                <a:effectLst/>
                <a:latin typeface="inherit"/>
                <a:ea typeface="ＭＳ ゴシック" panose="020B0609070205080204" pitchFamily="49" charset="-128"/>
                <a:cs typeface="Courier New" panose="02070309020205020404" pitchFamily="49" charset="0"/>
              </a:rPr>
              <a:t>のことわざ</a:t>
            </a:r>
            <a:endParaRPr lang="ja-JP" alt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6" name="図 5">
            <a:extLst>
              <a:ext uri="{FF2B5EF4-FFF2-40B4-BE49-F238E27FC236}">
                <a16:creationId xmlns:a16="http://schemas.microsoft.com/office/drawing/2014/main" id="{A4A383BB-CA44-49F5-8274-6D7472CD8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527" y="341744"/>
            <a:ext cx="6188583" cy="4125722"/>
          </a:xfrm>
          <a:prstGeom prst="rect">
            <a:avLst/>
          </a:prstGeom>
        </p:spPr>
      </p:pic>
      <p:sp>
        <p:nvSpPr>
          <p:cNvPr id="4" name="四角形: 角を丸くする 3">
            <a:extLst>
              <a:ext uri="{FF2B5EF4-FFF2-40B4-BE49-F238E27FC236}">
                <a16:creationId xmlns:a16="http://schemas.microsoft.com/office/drawing/2014/main" id="{300673CA-6809-49B6-A3FA-7D09BAB10721}"/>
              </a:ext>
            </a:extLst>
          </p:cNvPr>
          <p:cNvSpPr/>
          <p:nvPr/>
        </p:nvSpPr>
        <p:spPr>
          <a:xfrm>
            <a:off x="977154" y="6220581"/>
            <a:ext cx="9977718" cy="469468"/>
          </a:xfrm>
          <a:prstGeom prst="roundRect">
            <a:avLst/>
          </a:prstGeom>
          <a:solidFill>
            <a:srgbClr val="0070C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a:solidFill>
                  <a:schemeClr val="bg1"/>
                </a:solidFill>
                <a:latin typeface="メイリオ" panose="020B0604030504040204" pitchFamily="50" charset="-128"/>
                <a:ea typeface="メイリオ" panose="020B0604030504040204" pitchFamily="50" charset="-128"/>
              </a:rPr>
              <a:t>緑豊かな地球を子供たち引き継ぐ、子供たちのより良い未来のために</a:t>
            </a:r>
          </a:p>
        </p:txBody>
      </p:sp>
      <p:sp>
        <p:nvSpPr>
          <p:cNvPr id="2" name="思考の吹き出し: 雲形 1">
            <a:extLst>
              <a:ext uri="{FF2B5EF4-FFF2-40B4-BE49-F238E27FC236}">
                <a16:creationId xmlns:a16="http://schemas.microsoft.com/office/drawing/2014/main" id="{258ED4CE-2E93-441A-A384-E1F99051FF3A}"/>
              </a:ext>
            </a:extLst>
          </p:cNvPr>
          <p:cNvSpPr/>
          <p:nvPr/>
        </p:nvSpPr>
        <p:spPr>
          <a:xfrm>
            <a:off x="9102110" y="720028"/>
            <a:ext cx="2743199" cy="1945341"/>
          </a:xfrm>
          <a:prstGeom prst="cloudCallout">
            <a:avLst>
              <a:gd name="adj1" fmla="val -47630"/>
              <a:gd name="adj2" fmla="val 8415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環境に負荷をかけない生き方</a:t>
            </a:r>
            <a:endParaRPr kumimoji="1" lang="en-US" altLang="ja-JP" b="1" dirty="0">
              <a:latin typeface="メイリオ" panose="020B0604030504040204" pitchFamily="50" charset="-128"/>
              <a:ea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rPr>
              <a:t>事前と共に生きる生き方</a:t>
            </a:r>
            <a:endParaRPr kumimoji="1" lang="ja-JP" altLang="en-US" b="1" dirty="0">
              <a:latin typeface="メイリオ" panose="020B0604030504040204" pitchFamily="50" charset="-128"/>
              <a:ea typeface="メイリオ" panose="020B0604030504040204" pitchFamily="50" charset="-128"/>
            </a:endParaRPr>
          </a:p>
        </p:txBody>
      </p:sp>
      <p:sp>
        <p:nvSpPr>
          <p:cNvPr id="7" name="思考の吹き出し: 雲形 6">
            <a:extLst>
              <a:ext uri="{FF2B5EF4-FFF2-40B4-BE49-F238E27FC236}">
                <a16:creationId xmlns:a16="http://schemas.microsoft.com/office/drawing/2014/main" id="{19CDC520-5653-4511-9766-C3065462AE83}"/>
              </a:ext>
            </a:extLst>
          </p:cNvPr>
          <p:cNvSpPr/>
          <p:nvPr/>
        </p:nvSpPr>
        <p:spPr>
          <a:xfrm>
            <a:off x="328679" y="861453"/>
            <a:ext cx="2743199" cy="1945341"/>
          </a:xfrm>
          <a:prstGeom prst="cloudCallout">
            <a:avLst>
              <a:gd name="adj1" fmla="val 50736"/>
              <a:gd name="adj2" fmla="val 8277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環境への負荷は目に見えなくてもある日突然に現象が現れる</a:t>
            </a:r>
            <a:endParaRPr kumimoji="1" lang="en-US" altLang="ja-JP" b="1" dirty="0">
              <a:latin typeface="メイリオ" panose="020B0604030504040204" pitchFamily="50" charset="-128"/>
              <a:ea typeface="メイリオ" panose="020B0604030504040204" pitchFamily="50" charset="-128"/>
            </a:endParaRPr>
          </a:p>
        </p:txBody>
      </p:sp>
      <p:sp>
        <p:nvSpPr>
          <p:cNvPr id="5" name="フローチャート: 代替処理 4">
            <a:extLst>
              <a:ext uri="{FF2B5EF4-FFF2-40B4-BE49-F238E27FC236}">
                <a16:creationId xmlns:a16="http://schemas.microsoft.com/office/drawing/2014/main" id="{F1F1C7C9-B8EA-4C90-9F5D-A3E5FB5147E4}"/>
              </a:ext>
            </a:extLst>
          </p:cNvPr>
          <p:cNvSpPr/>
          <p:nvPr/>
        </p:nvSpPr>
        <p:spPr>
          <a:xfrm>
            <a:off x="4208929" y="4123782"/>
            <a:ext cx="3774141" cy="3445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選択するのはあなた自身</a:t>
            </a:r>
          </a:p>
        </p:txBody>
      </p:sp>
      <p:sp>
        <p:nvSpPr>
          <p:cNvPr id="8" name="思考の吹き出し: 雲形 7">
            <a:extLst>
              <a:ext uri="{FF2B5EF4-FFF2-40B4-BE49-F238E27FC236}">
                <a16:creationId xmlns:a16="http://schemas.microsoft.com/office/drawing/2014/main" id="{60805235-F616-27FB-0F98-1682917CBD71}"/>
              </a:ext>
            </a:extLst>
          </p:cNvPr>
          <p:cNvSpPr/>
          <p:nvPr/>
        </p:nvSpPr>
        <p:spPr>
          <a:xfrm>
            <a:off x="3424518" y="123128"/>
            <a:ext cx="5423647" cy="849086"/>
          </a:xfrm>
          <a:prstGeom prst="cloudCallout">
            <a:avLst>
              <a:gd name="adj1" fmla="val 163"/>
              <a:gd name="adj2" fmla="val 1163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メイリオ" panose="020B0604030504040204" pitchFamily="50" charset="-128"/>
                <a:ea typeface="メイリオ" panose="020B0604030504040204" pitchFamily="50" charset="-128"/>
              </a:rPr>
              <a:t>木は地球上でもっとも強力な命を与える力です</a:t>
            </a:r>
          </a:p>
        </p:txBody>
      </p:sp>
    </p:spTree>
    <p:extLst>
      <p:ext uri="{BB962C8B-B14F-4D97-AF65-F5344CB8AC3E}">
        <p14:creationId xmlns:p14="http://schemas.microsoft.com/office/powerpoint/2010/main" val="1921192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3C60F93-B40C-471C-A24C-E98D7B76A437}"/>
              </a:ext>
            </a:extLst>
          </p:cNvPr>
          <p:cNvPicPr>
            <a:picLocks noChangeAspect="1"/>
          </p:cNvPicPr>
          <p:nvPr/>
        </p:nvPicPr>
        <p:blipFill>
          <a:blip r:embed="rId2"/>
          <a:stretch>
            <a:fillRect/>
          </a:stretch>
        </p:blipFill>
        <p:spPr>
          <a:xfrm>
            <a:off x="749300" y="273747"/>
            <a:ext cx="4306794" cy="894824"/>
          </a:xfrm>
          <a:prstGeom prst="rect">
            <a:avLst/>
          </a:prstGeom>
        </p:spPr>
      </p:pic>
      <p:sp>
        <p:nvSpPr>
          <p:cNvPr id="2" name="タイトル 1"/>
          <p:cNvSpPr>
            <a:spLocks noGrp="1"/>
          </p:cNvSpPr>
          <p:nvPr>
            <p:ph type="ctrTitle"/>
          </p:nvPr>
        </p:nvSpPr>
        <p:spPr>
          <a:xfrm>
            <a:off x="749300" y="1122363"/>
            <a:ext cx="10693400" cy="2387600"/>
          </a:xfrm>
          <a:solidFill>
            <a:srgbClr val="92D050"/>
          </a:solidFill>
        </p:spPr>
        <p:txBody>
          <a:bodyPr>
            <a:normAutofit/>
          </a:bodyPr>
          <a:lstStyle/>
          <a:p>
            <a:r>
              <a:rPr lang="ja-JP" altLang="en-US" sz="3600" dirty="0">
                <a:latin typeface="メイリオ" panose="020B0604030504040204" pitchFamily="50" charset="-128"/>
                <a:ea typeface="メイリオ" panose="020B0604030504040204" pitchFamily="50" charset="-128"/>
              </a:rPr>
              <a:t>自然災害被災地の</a:t>
            </a:r>
            <a:r>
              <a:rPr kumimoji="1" lang="ja-JP" altLang="en-US" sz="3600" dirty="0">
                <a:latin typeface="メイリオ" panose="020B0604030504040204" pitchFamily="50" charset="-128"/>
                <a:ea typeface="メイリオ" panose="020B0604030504040204" pitchFamily="50" charset="-128"/>
              </a:rPr>
              <a:t>再生する植林</a:t>
            </a:r>
          </a:p>
        </p:txBody>
      </p:sp>
      <p:sp>
        <p:nvSpPr>
          <p:cNvPr id="3" name="サブタイトル 2"/>
          <p:cNvSpPr>
            <a:spLocks noGrp="1"/>
          </p:cNvSpPr>
          <p:nvPr>
            <p:ph type="subTitle" idx="1"/>
          </p:nvPr>
        </p:nvSpPr>
        <p:spPr>
          <a:xfrm>
            <a:off x="749300" y="3602037"/>
            <a:ext cx="10693400" cy="2207091"/>
          </a:xfrm>
          <a:solidFill>
            <a:schemeClr val="accent6">
              <a:lumMod val="20000"/>
              <a:lumOff val="80000"/>
            </a:schemeClr>
          </a:solidFill>
        </p:spPr>
        <p:txBody>
          <a:bodyPr>
            <a:noAutofit/>
          </a:bodyPr>
          <a:lstStyle/>
          <a:p>
            <a:r>
              <a:rPr kumimoji="1" lang="ja-JP" altLang="en-US" sz="1600" dirty="0">
                <a:solidFill>
                  <a:schemeClr val="accent4">
                    <a:lumMod val="50000"/>
                  </a:schemeClr>
                </a:solidFill>
                <a:latin typeface="メイリオ" panose="020B0604030504040204" pitchFamily="50" charset="-128"/>
                <a:ea typeface="メイリオ" panose="020B0604030504040204" pitchFamily="50" charset="-128"/>
              </a:rPr>
              <a:t>火山爆発により地域の人々の生活が失われたバリ島キンタマニー地区、</a:t>
            </a:r>
            <a:endParaRPr kumimoji="1" lang="en-US" altLang="ja-JP" sz="1600" dirty="0">
              <a:solidFill>
                <a:schemeClr val="accent4">
                  <a:lumMod val="50000"/>
                </a:schemeClr>
              </a:solidFill>
              <a:latin typeface="メイリオ" panose="020B0604030504040204" pitchFamily="50" charset="-128"/>
              <a:ea typeface="メイリオ" panose="020B0604030504040204" pitchFamily="50" charset="-128"/>
            </a:endParaRPr>
          </a:p>
          <a:p>
            <a:r>
              <a:rPr kumimoji="1" lang="ja-JP" altLang="en-US" sz="1600" dirty="0">
                <a:solidFill>
                  <a:schemeClr val="accent4">
                    <a:lumMod val="50000"/>
                  </a:schemeClr>
                </a:solidFill>
                <a:latin typeface="メイリオ" panose="020B0604030504040204" pitchFamily="50" charset="-128"/>
                <a:ea typeface="メイリオ" panose="020B0604030504040204" pitchFamily="50" charset="-128"/>
              </a:rPr>
              <a:t>植生が失われ、土地の水分保持能力が失われ</a:t>
            </a:r>
            <a:endParaRPr kumimoji="1" lang="en-US" altLang="ja-JP" sz="1600" dirty="0">
              <a:solidFill>
                <a:schemeClr val="accent4">
                  <a:lumMod val="50000"/>
                </a:schemeClr>
              </a:solidFill>
              <a:latin typeface="メイリオ" panose="020B0604030504040204" pitchFamily="50" charset="-128"/>
              <a:ea typeface="メイリオ" panose="020B0604030504040204" pitchFamily="50" charset="-128"/>
            </a:endParaRPr>
          </a:p>
          <a:p>
            <a:r>
              <a:rPr lang="ja-JP" altLang="en-US" sz="1600" dirty="0">
                <a:solidFill>
                  <a:schemeClr val="accent4">
                    <a:lumMod val="50000"/>
                  </a:schemeClr>
                </a:solidFill>
                <a:latin typeface="メイリオ" panose="020B0604030504040204" pitchFamily="50" charset="-128"/>
                <a:ea typeface="メイリオ" panose="020B0604030504040204" pitchFamily="50" charset="-128"/>
              </a:rPr>
              <a:t>隣接するバツール湖の水位が低下して、島民の生活用水が危機に！</a:t>
            </a:r>
            <a:endParaRPr lang="en-US" altLang="ja-JP" sz="1600" dirty="0">
              <a:solidFill>
                <a:schemeClr val="accent4">
                  <a:lumMod val="50000"/>
                </a:schemeClr>
              </a:solidFill>
              <a:latin typeface="メイリオ" panose="020B0604030504040204" pitchFamily="50" charset="-128"/>
              <a:ea typeface="メイリオ" panose="020B0604030504040204" pitchFamily="50" charset="-128"/>
            </a:endParaRPr>
          </a:p>
          <a:p>
            <a:r>
              <a:rPr kumimoji="1" lang="ja-JP" altLang="en-US" sz="1600" dirty="0">
                <a:solidFill>
                  <a:schemeClr val="accent4">
                    <a:lumMod val="50000"/>
                  </a:schemeClr>
                </a:solidFill>
                <a:latin typeface="メイリオ" panose="020B0604030504040204" pitchFamily="50" charset="-128"/>
                <a:ea typeface="メイリオ" panose="020B0604030504040204" pitchFamily="50" charset="-128"/>
              </a:rPr>
              <a:t>対策として被災した土地に木を植えて保水力を向上させる。</a:t>
            </a:r>
            <a:endParaRPr kumimoji="1" lang="en-US" altLang="ja-JP" sz="1600" dirty="0">
              <a:solidFill>
                <a:schemeClr val="accent4">
                  <a:lumMod val="50000"/>
                </a:schemeClr>
              </a:solidFill>
              <a:latin typeface="メイリオ" panose="020B0604030504040204" pitchFamily="50" charset="-128"/>
              <a:ea typeface="メイリオ" panose="020B0604030504040204" pitchFamily="50" charset="-128"/>
            </a:endParaRPr>
          </a:p>
          <a:p>
            <a:r>
              <a:rPr lang="ja-JP" altLang="en-US" sz="1600" dirty="0">
                <a:solidFill>
                  <a:schemeClr val="accent4">
                    <a:lumMod val="50000"/>
                  </a:schemeClr>
                </a:solidFill>
                <a:latin typeface="メイリオ" panose="020B0604030504040204" pitchFamily="50" charset="-128"/>
                <a:ea typeface="メイリオ" panose="020B0604030504040204" pitchFamily="50" charset="-128"/>
              </a:rPr>
              <a:t>バリ島は世界各地から訪問客があり、多くの皆さんにともに木を植えて</a:t>
            </a:r>
            <a:endParaRPr lang="en-US" altLang="ja-JP" sz="1600" dirty="0">
              <a:solidFill>
                <a:schemeClr val="accent4">
                  <a:lumMod val="50000"/>
                </a:schemeClr>
              </a:solidFill>
              <a:latin typeface="メイリオ" panose="020B0604030504040204" pitchFamily="50" charset="-128"/>
              <a:ea typeface="メイリオ" panose="020B0604030504040204" pitchFamily="50" charset="-128"/>
            </a:endParaRPr>
          </a:p>
          <a:p>
            <a:r>
              <a:rPr kumimoji="1" lang="ja-JP" altLang="en-US" sz="1600" dirty="0">
                <a:solidFill>
                  <a:schemeClr val="accent4">
                    <a:lumMod val="50000"/>
                  </a:schemeClr>
                </a:solidFill>
                <a:latin typeface="メイリオ" panose="020B0604030504040204" pitchFamily="50" charset="-128"/>
                <a:ea typeface="メイリオ" panose="020B0604030504040204" pitchFamily="50" charset="-128"/>
              </a:rPr>
              <a:t>世界の平和とバリの自然を守ってほしいと願いこのプロジェクトを進めています。</a:t>
            </a:r>
          </a:p>
        </p:txBody>
      </p:sp>
      <p:pic>
        <p:nvPicPr>
          <p:cNvPr id="5" name="図 4">
            <a:extLst>
              <a:ext uri="{FF2B5EF4-FFF2-40B4-BE49-F238E27FC236}">
                <a16:creationId xmlns:a16="http://schemas.microsoft.com/office/drawing/2014/main" id="{A9C349B3-5BBA-4CFE-A7AC-9EE43D1A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307" y="1283728"/>
            <a:ext cx="1981200" cy="1312224"/>
          </a:xfrm>
          <a:prstGeom prst="rect">
            <a:avLst/>
          </a:prstGeom>
        </p:spPr>
      </p:pic>
    </p:spTree>
    <p:extLst>
      <p:ext uri="{BB962C8B-B14F-4D97-AF65-F5344CB8AC3E}">
        <p14:creationId xmlns:p14="http://schemas.microsoft.com/office/powerpoint/2010/main" val="2949893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E1B526D3-E01C-4638-B4FA-8BB085C12F27}"/>
              </a:ext>
            </a:extLst>
          </p:cNvPr>
          <p:cNvSpPr>
            <a:spLocks noGrp="1"/>
          </p:cNvSpPr>
          <p:nvPr>
            <p:ph type="title"/>
          </p:nvPr>
        </p:nvSpPr>
        <p:spPr>
          <a:xfrm>
            <a:off x="838200" y="365125"/>
            <a:ext cx="10718800" cy="930275"/>
          </a:xfrm>
          <a:solidFill>
            <a:srgbClr val="92D050"/>
          </a:solidFill>
        </p:spPr>
        <p:txBody>
          <a:bodyPr>
            <a:normAutofit/>
          </a:bodyPr>
          <a:lstStyle/>
          <a:p>
            <a:r>
              <a:rPr lang="ja-JP" altLang="en-US" sz="3600" dirty="0">
                <a:latin typeface="メイリオ" panose="020B0604030504040204" pitchFamily="50" charset="-128"/>
                <a:ea typeface="メイリオ" panose="020B0604030504040204" pitchFamily="50" charset="-128"/>
              </a:rPr>
              <a:t>バツール山火山爆発、被災の歴史</a:t>
            </a:r>
          </a:p>
        </p:txBody>
      </p:sp>
      <p:pic>
        <p:nvPicPr>
          <p:cNvPr id="10243" name="図 2">
            <a:extLst>
              <a:ext uri="{FF2B5EF4-FFF2-40B4-BE49-F238E27FC236}">
                <a16:creationId xmlns:a16="http://schemas.microsoft.com/office/drawing/2014/main" id="{D7FA677C-D63B-4FED-AD81-BCF9CBA628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1405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70BA767A-71CA-496A-8122-9F512EB05195}"/>
              </a:ext>
            </a:extLst>
          </p:cNvPr>
          <p:cNvSpPr txBox="1"/>
          <p:nvPr/>
        </p:nvSpPr>
        <p:spPr>
          <a:xfrm>
            <a:off x="8140700" y="1295400"/>
            <a:ext cx="3416300" cy="5354638"/>
          </a:xfrm>
          <a:prstGeom prst="rect">
            <a:avLst/>
          </a:prstGeom>
          <a:noFill/>
          <a:ln w="28575">
            <a:solidFill>
              <a:schemeClr val="accent2">
                <a:lumMod val="50000"/>
              </a:schemeClr>
            </a:solidFill>
          </a:ln>
        </p:spPr>
        <p:txBody>
          <a:bodyPr>
            <a:spAutoFit/>
          </a:bodyPr>
          <a:lstStyle/>
          <a:p>
            <a:pPr>
              <a:defRPr/>
            </a:pPr>
            <a:r>
              <a:rPr lang="en-US" altLang="ja-JP" sz="3200" dirty="0"/>
              <a:t>1849</a:t>
            </a:r>
            <a:r>
              <a:rPr lang="ja-JP" altLang="en-US" sz="3200" dirty="0"/>
              <a:t>年第</a:t>
            </a:r>
            <a:r>
              <a:rPr lang="en-US" altLang="ja-JP" sz="3200" dirty="0"/>
              <a:t>1</a:t>
            </a:r>
            <a:r>
              <a:rPr lang="ja-JP" altLang="en-US" sz="3200" dirty="0"/>
              <a:t>回爆発</a:t>
            </a:r>
            <a:endParaRPr lang="en-US" altLang="ja-JP" sz="3200" dirty="0"/>
          </a:p>
          <a:p>
            <a:pPr>
              <a:defRPr/>
            </a:pP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2006</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2014</a:t>
            </a:r>
            <a:r>
              <a:rPr lang="ja-JP" altLang="en-US" dirty="0">
                <a:latin typeface="メイリオ" panose="020B0604030504040204" pitchFamily="50" charset="-128"/>
                <a:ea typeface="メイリオ" panose="020B0604030504040204" pitchFamily="50" charset="-128"/>
              </a:rPr>
              <a:t>年植林済）</a:t>
            </a:r>
            <a:endParaRPr lang="en-US" altLang="ja-JP" dirty="0">
              <a:latin typeface="メイリオ" panose="020B0604030504040204" pitchFamily="50" charset="-128"/>
              <a:ea typeface="メイリオ" panose="020B0604030504040204" pitchFamily="50" charset="-128"/>
            </a:endParaRPr>
          </a:p>
          <a:p>
            <a:pPr>
              <a:defRPr/>
            </a:pPr>
            <a:r>
              <a:rPr lang="en-US" altLang="ja-JP" sz="3200" dirty="0"/>
              <a:t>1888</a:t>
            </a:r>
            <a:r>
              <a:rPr lang="ja-JP" altLang="en-US" sz="3200" dirty="0"/>
              <a:t>年第</a:t>
            </a:r>
            <a:r>
              <a:rPr lang="en-US" altLang="ja-JP" sz="3200" dirty="0"/>
              <a:t>2</a:t>
            </a:r>
            <a:r>
              <a:rPr lang="ja-JP" altLang="en-US" sz="3200" dirty="0"/>
              <a:t>回爆発</a:t>
            </a:r>
            <a:endParaRPr lang="en-US" altLang="ja-JP" sz="3200" dirty="0"/>
          </a:p>
          <a:p>
            <a:pPr>
              <a:defRPr/>
            </a:pPr>
            <a:r>
              <a:rPr lang="en-US" altLang="ja-JP" sz="3200" dirty="0"/>
              <a:t>1904</a:t>
            </a:r>
            <a:r>
              <a:rPr lang="ja-JP" altLang="en-US" sz="3200" dirty="0"/>
              <a:t>年第</a:t>
            </a:r>
            <a:r>
              <a:rPr lang="en-US" altLang="ja-JP" sz="3200" dirty="0"/>
              <a:t>3</a:t>
            </a:r>
            <a:r>
              <a:rPr lang="ja-JP" altLang="en-US" sz="3200" dirty="0"/>
              <a:t>回爆発</a:t>
            </a:r>
            <a:endParaRPr lang="en-US" altLang="ja-JP" sz="3200" dirty="0"/>
          </a:p>
          <a:p>
            <a:pPr>
              <a:defRPr/>
            </a:pPr>
            <a:r>
              <a:rPr lang="en-US" altLang="ja-JP" sz="3200" dirty="0"/>
              <a:t>1905</a:t>
            </a:r>
            <a:r>
              <a:rPr lang="ja-JP" altLang="en-US" sz="3200" dirty="0"/>
              <a:t>年第</a:t>
            </a:r>
            <a:r>
              <a:rPr lang="en-US" altLang="ja-JP" sz="3200" dirty="0"/>
              <a:t>4</a:t>
            </a:r>
            <a:r>
              <a:rPr lang="ja-JP" altLang="en-US" sz="3200" dirty="0"/>
              <a:t>回爆発</a:t>
            </a:r>
            <a:endParaRPr lang="en-US" altLang="ja-JP" sz="3200" dirty="0"/>
          </a:p>
          <a:p>
            <a:pPr>
              <a:defRPr/>
            </a:pPr>
            <a:r>
              <a:rPr lang="en-US" altLang="ja-JP" sz="3200" dirty="0"/>
              <a:t>1921</a:t>
            </a:r>
            <a:r>
              <a:rPr lang="ja-JP" altLang="en-US" sz="3200" dirty="0"/>
              <a:t>年第</a:t>
            </a:r>
            <a:r>
              <a:rPr lang="en-US" altLang="ja-JP" sz="3200" dirty="0"/>
              <a:t>5</a:t>
            </a:r>
            <a:r>
              <a:rPr lang="ja-JP" altLang="en-US" sz="3200" dirty="0"/>
              <a:t>回爆発</a:t>
            </a:r>
            <a:endParaRPr lang="en-US" altLang="ja-JP" sz="3200" dirty="0"/>
          </a:p>
          <a:p>
            <a:pPr>
              <a:defRPr/>
            </a:pPr>
            <a:r>
              <a:rPr lang="en-US" altLang="ja-JP" sz="3200" dirty="0"/>
              <a:t>1926</a:t>
            </a:r>
            <a:r>
              <a:rPr lang="ja-JP" altLang="en-US" sz="3200" dirty="0"/>
              <a:t>年第</a:t>
            </a:r>
            <a:r>
              <a:rPr lang="en-US" altLang="ja-JP" sz="3200" dirty="0"/>
              <a:t>6</a:t>
            </a:r>
            <a:r>
              <a:rPr lang="ja-JP" altLang="en-US" sz="3200" dirty="0"/>
              <a:t>回爆発</a:t>
            </a:r>
            <a:endParaRPr lang="en-US" altLang="ja-JP" sz="3200" dirty="0"/>
          </a:p>
          <a:p>
            <a:pPr>
              <a:defRPr/>
            </a:pPr>
            <a:r>
              <a:rPr lang="en-US" altLang="ja-JP" sz="3200" dirty="0"/>
              <a:t>1963</a:t>
            </a:r>
            <a:r>
              <a:rPr lang="ja-JP" altLang="en-US" sz="3200" dirty="0"/>
              <a:t>年第</a:t>
            </a:r>
            <a:r>
              <a:rPr lang="en-US" altLang="ja-JP" sz="3200" dirty="0"/>
              <a:t>7</a:t>
            </a:r>
            <a:r>
              <a:rPr lang="ja-JP" altLang="en-US" sz="3200" dirty="0"/>
              <a:t>回爆発</a:t>
            </a:r>
            <a:endParaRPr lang="en-US" altLang="ja-JP" sz="3200" dirty="0"/>
          </a:p>
          <a:p>
            <a:pPr>
              <a:defRPr/>
            </a:pP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2015</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2017</a:t>
            </a:r>
            <a:r>
              <a:rPr lang="ja-JP" altLang="en-US" dirty="0">
                <a:latin typeface="メイリオ" panose="020B0604030504040204" pitchFamily="50" charset="-128"/>
                <a:ea typeface="メイリオ" panose="020B0604030504040204" pitchFamily="50" charset="-128"/>
              </a:rPr>
              <a:t>年植林）</a:t>
            </a:r>
            <a:endParaRPr lang="en-US" altLang="ja-JP" dirty="0">
              <a:latin typeface="メイリオ" panose="020B0604030504040204" pitchFamily="50" charset="-128"/>
              <a:ea typeface="メイリオ" panose="020B0604030504040204" pitchFamily="50" charset="-128"/>
            </a:endParaRPr>
          </a:p>
          <a:p>
            <a:pPr>
              <a:defRPr/>
            </a:pPr>
            <a:r>
              <a:rPr lang="en-US" altLang="ja-JP" sz="3200" dirty="0"/>
              <a:t>1968</a:t>
            </a:r>
            <a:r>
              <a:rPr lang="ja-JP" altLang="en-US" sz="3200" dirty="0"/>
              <a:t>年第</a:t>
            </a:r>
            <a:r>
              <a:rPr lang="en-US" altLang="ja-JP" sz="3200" dirty="0"/>
              <a:t>8</a:t>
            </a:r>
            <a:r>
              <a:rPr lang="ja-JP" altLang="en-US" sz="3200" dirty="0"/>
              <a:t>回爆発</a:t>
            </a:r>
            <a:endParaRPr lang="en-US" altLang="ja-JP" sz="3200" dirty="0"/>
          </a:p>
          <a:p>
            <a:pPr>
              <a:defRPr/>
            </a:pPr>
            <a:r>
              <a:rPr lang="en-US" altLang="ja-JP" sz="3200" dirty="0"/>
              <a:t>1974</a:t>
            </a:r>
            <a:r>
              <a:rPr lang="ja-JP" altLang="en-US" sz="3200" dirty="0"/>
              <a:t>年第</a:t>
            </a:r>
            <a:r>
              <a:rPr lang="en-US" altLang="ja-JP" sz="3200" dirty="0"/>
              <a:t>9</a:t>
            </a:r>
            <a:r>
              <a:rPr lang="ja-JP" altLang="en-US" sz="3200" dirty="0"/>
              <a:t>回爆発</a:t>
            </a:r>
            <a:endParaRPr lang="en-US" altLang="ja-JP" sz="3200" dirty="0"/>
          </a:p>
          <a:p>
            <a:pPr>
              <a:defRPr/>
            </a:pPr>
            <a:endParaRPr lang="en-US" altLang="ja-JP" dirty="0"/>
          </a:p>
        </p:txBody>
      </p:sp>
    </p:spTree>
    <p:extLst>
      <p:ext uri="{BB962C8B-B14F-4D97-AF65-F5344CB8AC3E}">
        <p14:creationId xmlns:p14="http://schemas.microsoft.com/office/powerpoint/2010/main" val="1794375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図 3">
            <a:extLst>
              <a:ext uri="{FF2B5EF4-FFF2-40B4-BE49-F238E27FC236}">
                <a16:creationId xmlns:a16="http://schemas.microsoft.com/office/drawing/2014/main" id="{54A1B296-7460-4BE8-915C-571C5F6B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1051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タイトル 1">
            <a:extLst>
              <a:ext uri="{FF2B5EF4-FFF2-40B4-BE49-F238E27FC236}">
                <a16:creationId xmlns:a16="http://schemas.microsoft.com/office/drawing/2014/main" id="{C3676719-8DA8-4720-82CD-C85BEED8253C}"/>
              </a:ext>
            </a:extLst>
          </p:cNvPr>
          <p:cNvSpPr>
            <a:spLocks noGrp="1"/>
          </p:cNvSpPr>
          <p:nvPr>
            <p:ph type="title"/>
          </p:nvPr>
        </p:nvSpPr>
        <p:spPr>
          <a:xfrm>
            <a:off x="838200" y="5457825"/>
            <a:ext cx="10502900" cy="1325563"/>
          </a:xfrm>
        </p:spPr>
        <p:txBody>
          <a:bodyPr/>
          <a:lstStyle/>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sz="3600" dirty="0">
                <a:solidFill>
                  <a:schemeClr val="bg1"/>
                </a:solidFill>
                <a:latin typeface="メイリオ" panose="020B0604030504040204" pitchFamily="50" charset="-128"/>
                <a:ea typeface="メイリオ" panose="020B0604030504040204" pitchFamily="50" charset="-128"/>
              </a:rPr>
              <a:t>火山爆発から</a:t>
            </a:r>
            <a:r>
              <a:rPr lang="en-US" altLang="ja-JP" sz="3600" dirty="0">
                <a:solidFill>
                  <a:schemeClr val="bg1"/>
                </a:solidFill>
                <a:latin typeface="メイリオ" panose="020B0604030504040204" pitchFamily="50" charset="-128"/>
                <a:ea typeface="メイリオ" panose="020B0604030504040204" pitchFamily="50" charset="-128"/>
              </a:rPr>
              <a:t>159</a:t>
            </a:r>
            <a:r>
              <a:rPr lang="ja-JP" altLang="en-US" sz="3600" dirty="0">
                <a:solidFill>
                  <a:schemeClr val="bg1"/>
                </a:solidFill>
                <a:latin typeface="メイリオ" panose="020B0604030504040204" pitchFamily="50" charset="-128"/>
                <a:ea typeface="メイリオ" panose="020B0604030504040204" pitchFamily="50" charset="-128"/>
              </a:rPr>
              <a:t>年の植林開始前現場</a:t>
            </a:r>
            <a:br>
              <a:rPr lang="en-US" altLang="ja-JP" dirty="0">
                <a:solidFill>
                  <a:schemeClr val="bg1"/>
                </a:solidFill>
                <a:latin typeface="メイリオ" panose="020B0604030504040204" pitchFamily="50" charset="-128"/>
                <a:ea typeface="メイリオ" panose="020B0604030504040204" pitchFamily="50" charset="-128"/>
              </a:rPr>
            </a:br>
            <a:r>
              <a:rPr lang="ja-JP" altLang="en-US" dirty="0">
                <a:solidFill>
                  <a:schemeClr val="bg1"/>
                </a:solidFill>
                <a:latin typeface="メイリオ" panose="020B0604030504040204" pitchFamily="50" charset="-128"/>
                <a:ea typeface="メイリオ" panose="020B0604030504040204" pitchFamily="50" charset="-128"/>
              </a:rPr>
              <a:t>　</a:t>
            </a:r>
            <a:r>
              <a:rPr lang="ja-JP" altLang="en-US" sz="2800" b="1" dirty="0">
                <a:solidFill>
                  <a:schemeClr val="bg1"/>
                </a:solidFill>
                <a:latin typeface="メイリオ" panose="020B0604030504040204" pitchFamily="50" charset="-128"/>
                <a:ea typeface="メイリオ" panose="020B0604030504040204" pitchFamily="50" charset="-128"/>
              </a:rPr>
              <a:t>溶岩は風化して、砂になり、草丈の短い草が繁茂していた</a:t>
            </a:r>
          </a:p>
        </p:txBody>
      </p:sp>
      <p:sp>
        <p:nvSpPr>
          <p:cNvPr id="2" name="テキスト ボックス 1">
            <a:extLst>
              <a:ext uri="{FF2B5EF4-FFF2-40B4-BE49-F238E27FC236}">
                <a16:creationId xmlns:a16="http://schemas.microsoft.com/office/drawing/2014/main" id="{F548F309-0D64-4FEF-9D47-1B566C69C79D}"/>
              </a:ext>
            </a:extLst>
          </p:cNvPr>
          <p:cNvSpPr txBox="1"/>
          <p:nvPr/>
        </p:nvSpPr>
        <p:spPr>
          <a:xfrm>
            <a:off x="1066800" y="254000"/>
            <a:ext cx="3975100" cy="523220"/>
          </a:xfrm>
          <a:prstGeom prst="rect">
            <a:avLst/>
          </a:prstGeom>
          <a:noFill/>
        </p:spPr>
        <p:txBody>
          <a:bodyPr wrap="square" rtlCol="0">
            <a:spAutoFit/>
          </a:bodyPr>
          <a:lstStyle/>
          <a:p>
            <a:r>
              <a:rPr kumimoji="1" lang="ja-JP" altLang="en-US" sz="2800" b="1" dirty="0">
                <a:latin typeface="メイリオ" panose="020B0604030504040204" pitchFamily="50" charset="-128"/>
                <a:ea typeface="メイリオ" panose="020B0604030504040204" pitchFamily="50" charset="-128"/>
              </a:rPr>
              <a:t>植林前</a:t>
            </a:r>
            <a:r>
              <a:rPr kumimoji="1" lang="en-US" altLang="ja-JP" sz="2800" b="1" dirty="0">
                <a:latin typeface="メイリオ" panose="020B0604030504040204" pitchFamily="50" charset="-128"/>
                <a:ea typeface="メイリオ" panose="020B0604030504040204" pitchFamily="50" charset="-128"/>
              </a:rPr>
              <a:t>2006</a:t>
            </a:r>
            <a:r>
              <a:rPr kumimoji="1" lang="ja-JP" altLang="en-US" sz="2800" b="1" dirty="0">
                <a:latin typeface="メイリオ" panose="020B0604030504040204" pitchFamily="50" charset="-128"/>
                <a:ea typeface="メイリオ" panose="020B0604030504040204" pitchFamily="50" charset="-128"/>
              </a:rPr>
              <a:t>年の現場</a:t>
            </a:r>
          </a:p>
        </p:txBody>
      </p:sp>
    </p:spTree>
    <p:extLst>
      <p:ext uri="{BB962C8B-B14F-4D97-AF65-F5344CB8AC3E}">
        <p14:creationId xmlns:p14="http://schemas.microsoft.com/office/powerpoint/2010/main" val="387796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C8A4344-A825-4353-90E3-C0689BE21625}"/>
              </a:ext>
            </a:extLst>
          </p:cNvPr>
          <p:cNvSpPr>
            <a:spLocks noGrp="1" noChangeArrowheads="1"/>
          </p:cNvSpPr>
          <p:nvPr>
            <p:ph type="title"/>
          </p:nvPr>
        </p:nvSpPr>
        <p:spPr>
          <a:xfrm>
            <a:off x="838200" y="365125"/>
            <a:ext cx="10515600" cy="854075"/>
          </a:xfrm>
          <a:solidFill>
            <a:srgbClr val="92D050"/>
          </a:solidFill>
        </p:spPr>
        <p:txBody>
          <a:bodyPr>
            <a:normAutofit/>
          </a:bodyPr>
          <a:lstStyle/>
          <a:p>
            <a:r>
              <a:rPr lang="ja-JP" altLang="en-US" sz="3600" dirty="0">
                <a:latin typeface="メイリオ" panose="020B0604030504040204" pitchFamily="50" charset="-128"/>
                <a:ea typeface="メイリオ" panose="020B0604030504040204" pitchFamily="50" charset="-128"/>
              </a:rPr>
              <a:t>バリ植林現場　</a:t>
            </a:r>
            <a:r>
              <a:rPr lang="en-US" altLang="ja-JP" sz="3600" dirty="0">
                <a:latin typeface="メイリオ" panose="020B0604030504040204" pitchFamily="50" charset="-128"/>
                <a:ea typeface="メイリオ" panose="020B0604030504040204" pitchFamily="50" charset="-128"/>
              </a:rPr>
              <a:t>2008</a:t>
            </a:r>
            <a:r>
              <a:rPr lang="ja-JP" altLang="en-US" sz="3600" dirty="0">
                <a:latin typeface="メイリオ" panose="020B0604030504040204" pitchFamily="50" charset="-128"/>
                <a:ea typeface="メイリオ" panose="020B0604030504040204" pitchFamily="50" charset="-128"/>
              </a:rPr>
              <a:t>年</a:t>
            </a:r>
            <a:r>
              <a:rPr lang="en-US" altLang="ja-JP" sz="3600" dirty="0">
                <a:latin typeface="メイリオ" panose="020B0604030504040204" pitchFamily="50" charset="-128"/>
                <a:ea typeface="メイリオ" panose="020B0604030504040204" pitchFamily="50" charset="-128"/>
              </a:rPr>
              <a:t>3</a:t>
            </a:r>
            <a:r>
              <a:rPr lang="ja-JP" altLang="en-US" sz="3600" dirty="0">
                <a:latin typeface="メイリオ" panose="020B0604030504040204" pitchFamily="50" charset="-128"/>
                <a:ea typeface="メイリオ" panose="020B0604030504040204" pitchFamily="50" charset="-128"/>
              </a:rPr>
              <a:t>月</a:t>
            </a:r>
            <a:endParaRPr lang="en-US" altLang="ja-JP" sz="3600" dirty="0">
              <a:latin typeface="メイリオ" panose="020B0604030504040204" pitchFamily="50" charset="-128"/>
              <a:ea typeface="メイリオ" panose="020B0604030504040204" pitchFamily="50" charset="-128"/>
            </a:endParaRPr>
          </a:p>
        </p:txBody>
      </p:sp>
      <p:pic>
        <p:nvPicPr>
          <p:cNvPr id="211971" name="Picture 3">
            <a:extLst>
              <a:ext uri="{FF2B5EF4-FFF2-40B4-BE49-F238E27FC236}">
                <a16:creationId xmlns:a16="http://schemas.microsoft.com/office/drawing/2014/main" id="{471864BD-6610-453F-9086-7C5B69DAA8A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398328" y="1524000"/>
            <a:ext cx="30861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1972" name="Picture 4">
            <a:extLst>
              <a:ext uri="{FF2B5EF4-FFF2-40B4-BE49-F238E27FC236}">
                <a16:creationId xmlns:a16="http://schemas.microsoft.com/office/drawing/2014/main" id="{4F82726D-72C0-4881-9D95-64FCECD9B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436" y="1600200"/>
            <a:ext cx="308800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a:extLst>
              <a:ext uri="{FF2B5EF4-FFF2-40B4-BE49-F238E27FC236}">
                <a16:creationId xmlns:a16="http://schemas.microsoft.com/office/drawing/2014/main" id="{68759B24-E501-46FC-86AB-DC02AB59C774}"/>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1004889" y="1524000"/>
            <a:ext cx="273043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851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A5F65-6F06-44FE-A308-1F7E7B6BB3A9}"/>
              </a:ext>
            </a:extLst>
          </p:cNvPr>
          <p:cNvSpPr>
            <a:spLocks noGrp="1"/>
          </p:cNvSpPr>
          <p:nvPr>
            <p:ph type="title"/>
          </p:nvPr>
        </p:nvSpPr>
        <p:spPr>
          <a:xfrm>
            <a:off x="1189140" y="365125"/>
            <a:ext cx="9682993" cy="851279"/>
          </a:xfrm>
          <a:solidFill>
            <a:srgbClr val="92D050"/>
          </a:solidFill>
        </p:spPr>
        <p:txBody>
          <a:bodyPr>
            <a:normAutofit/>
          </a:bodyPr>
          <a:lstStyle/>
          <a:p>
            <a:r>
              <a:rPr kumimoji="1" lang="en-US" altLang="ja-JP" sz="3600" dirty="0">
                <a:latin typeface="メイリオ" panose="020B0604030504040204" pitchFamily="50" charset="-128"/>
                <a:ea typeface="メイリオ" panose="020B0604030504040204" pitchFamily="50" charset="-128"/>
              </a:rPr>
              <a:t>2009</a:t>
            </a:r>
            <a:r>
              <a:rPr kumimoji="1" lang="ja-JP" altLang="en-US" sz="3600" dirty="0">
                <a:latin typeface="メイリオ" panose="020B0604030504040204" pitchFamily="50" charset="-128"/>
                <a:ea typeface="メイリオ" panose="020B0604030504040204" pitchFamily="50" charset="-128"/>
              </a:rPr>
              <a:t>年植林祭の状況</a:t>
            </a:r>
          </a:p>
        </p:txBody>
      </p:sp>
      <p:pic>
        <p:nvPicPr>
          <p:cNvPr id="8" name="図 7">
            <a:extLst>
              <a:ext uri="{FF2B5EF4-FFF2-40B4-BE49-F238E27FC236}">
                <a16:creationId xmlns:a16="http://schemas.microsoft.com/office/drawing/2014/main" id="{F4F30915-4E2D-42CB-A964-C3960825C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140" y="1302259"/>
            <a:ext cx="9682993" cy="5446684"/>
          </a:xfrm>
          <a:prstGeom prst="rect">
            <a:avLst/>
          </a:prstGeom>
        </p:spPr>
      </p:pic>
    </p:spTree>
    <p:extLst>
      <p:ext uri="{BB962C8B-B14F-4D97-AF65-F5344CB8AC3E}">
        <p14:creationId xmlns:p14="http://schemas.microsoft.com/office/powerpoint/2010/main" val="321683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A5F69F4-E9C4-4A33-9C5D-8505BECAE01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 y="1482538"/>
            <a:ext cx="4242548" cy="4242548"/>
          </a:xfrm>
          <a:prstGeom prst="rect">
            <a:avLst/>
          </a:prstGeom>
        </p:spPr>
      </p:pic>
      <p:sp>
        <p:nvSpPr>
          <p:cNvPr id="3" name="テキスト ボックス 2">
            <a:extLst>
              <a:ext uri="{FF2B5EF4-FFF2-40B4-BE49-F238E27FC236}">
                <a16:creationId xmlns:a16="http://schemas.microsoft.com/office/drawing/2014/main" id="{7DD737FC-F562-4B93-91DB-EFE9DDF8BAE0}"/>
              </a:ext>
            </a:extLst>
          </p:cNvPr>
          <p:cNvSpPr txBox="1"/>
          <p:nvPr/>
        </p:nvSpPr>
        <p:spPr>
          <a:xfrm>
            <a:off x="3338232" y="5779291"/>
            <a:ext cx="2775697" cy="369332"/>
          </a:xfrm>
          <a:prstGeom prst="rect">
            <a:avLst/>
          </a:prstGeom>
          <a:noFill/>
        </p:spPr>
        <p:txBody>
          <a:bodyPr wrap="square" rtlCol="0">
            <a:spAutoFit/>
          </a:bodyPr>
          <a:lstStyle/>
          <a:p>
            <a:r>
              <a:rPr lang="ja-JP" altLang="en-US" sz="900" dirty="0">
                <a:hlinkClick r:id="rId3" tooltip="https://wiki.swarma.org/index.php/%E7%94%9F%E5%91%BD%E4%B9%8B%E6%B5%81(6)%E2%80%94%E2%80%94%E7%B3%BB%E7%BB%9F%E4%B9%8B%E6%B5%81"/>
              </a:rPr>
              <a:t>この写真</a:t>
            </a:r>
            <a:r>
              <a:rPr lang="ja-JP" altLang="en-US" sz="900" dirty="0"/>
              <a:t> の作成者 不明な作成者 は </a:t>
            </a:r>
            <a:r>
              <a:rPr lang="ja-JP" altLang="en-US" sz="900" dirty="0">
                <a:hlinkClick r:id="rId4" tooltip="https://creativecommons.org/licenses/by-sa/3.0/"/>
              </a:rPr>
              <a:t>CC BY-SA</a:t>
            </a:r>
            <a:r>
              <a:rPr lang="ja-JP" altLang="en-US" sz="900" dirty="0"/>
              <a:t> のライセンスを許諾されています</a:t>
            </a:r>
          </a:p>
        </p:txBody>
      </p:sp>
      <p:pic>
        <p:nvPicPr>
          <p:cNvPr id="5" name="図 4">
            <a:extLst>
              <a:ext uri="{FF2B5EF4-FFF2-40B4-BE49-F238E27FC236}">
                <a16:creationId xmlns:a16="http://schemas.microsoft.com/office/drawing/2014/main" id="{CFB84E58-8A61-4771-AA42-862CCD9B6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897" y="2171700"/>
            <a:ext cx="3231278" cy="1817594"/>
          </a:xfrm>
          <a:prstGeom prst="rect">
            <a:avLst/>
          </a:prstGeom>
        </p:spPr>
      </p:pic>
      <p:sp>
        <p:nvSpPr>
          <p:cNvPr id="4" name="テキスト ボックス 3">
            <a:extLst>
              <a:ext uri="{FF2B5EF4-FFF2-40B4-BE49-F238E27FC236}">
                <a16:creationId xmlns:a16="http://schemas.microsoft.com/office/drawing/2014/main" id="{A6299AFF-A5AF-D6EF-F743-9B16FDD00DC6}"/>
              </a:ext>
            </a:extLst>
          </p:cNvPr>
          <p:cNvSpPr txBox="1"/>
          <p:nvPr/>
        </p:nvSpPr>
        <p:spPr>
          <a:xfrm>
            <a:off x="528918" y="502024"/>
            <a:ext cx="10856257" cy="707886"/>
          </a:xfrm>
          <a:prstGeom prst="rect">
            <a:avLst/>
          </a:prstGeom>
          <a:solidFill>
            <a:schemeClr val="accent5">
              <a:lumMod val="20000"/>
              <a:lumOff val="80000"/>
            </a:schemeClr>
          </a:solidFill>
          <a:ln w="19050">
            <a:solidFill>
              <a:srgbClr val="C00000"/>
            </a:solidFill>
          </a:ln>
        </p:spPr>
        <p:txBody>
          <a:bodyPr wrap="square" rtlCol="0">
            <a:spAutoFit/>
          </a:bodyPr>
          <a:lstStyle/>
          <a:p>
            <a:r>
              <a:rPr kumimoji="1" lang="ja-JP" altLang="en-US" sz="4000" b="1" dirty="0">
                <a:latin typeface="メイリオ" panose="020B0604030504040204" pitchFamily="50" charset="-128"/>
                <a:ea typeface="メイリオ" panose="020B0604030504040204" pitchFamily="50" charset="-128"/>
              </a:rPr>
              <a:t>あなたの生命を支えている森と樹木を知ろう</a:t>
            </a:r>
          </a:p>
        </p:txBody>
      </p:sp>
      <p:sp>
        <p:nvSpPr>
          <p:cNvPr id="6" name="思考の吹き出し: 雲形 5">
            <a:extLst>
              <a:ext uri="{FF2B5EF4-FFF2-40B4-BE49-F238E27FC236}">
                <a16:creationId xmlns:a16="http://schemas.microsoft.com/office/drawing/2014/main" id="{73E4BC12-C705-4DD7-3AC7-2DD001C40169}"/>
              </a:ext>
            </a:extLst>
          </p:cNvPr>
          <p:cNvSpPr/>
          <p:nvPr/>
        </p:nvSpPr>
        <p:spPr>
          <a:xfrm>
            <a:off x="5018741" y="1482537"/>
            <a:ext cx="3847353" cy="4138334"/>
          </a:xfrm>
          <a:prstGeom prst="cloudCallout">
            <a:avLst>
              <a:gd name="adj1" fmla="val -52563"/>
              <a:gd name="adj2" fmla="val -39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いのちを守る、空気も水も食料も自然が育んでくれている</a:t>
            </a:r>
            <a:endParaRPr kumimoji="1"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事実を改めて認識する</a:t>
            </a:r>
            <a:endParaRPr lang="en-US" altLang="ja-JP" sz="2400" dirty="0">
              <a:latin typeface="メイリオ" panose="020B0604030504040204" pitchFamily="50" charset="-128"/>
              <a:ea typeface="メイリオ" panose="020B0604030504040204" pitchFamily="50" charset="-128"/>
            </a:endParaRPr>
          </a:p>
          <a:p>
            <a:pPr algn="ctr"/>
            <a:r>
              <a:rPr kumimoji="1" lang="ja-JP" altLang="en-US" sz="3200" b="1" dirty="0">
                <a:latin typeface="メイリオ" panose="020B0604030504040204" pitchFamily="50" charset="-128"/>
                <a:ea typeface="メイリオ" panose="020B0604030504040204" pitchFamily="50" charset="-128"/>
              </a:rPr>
              <a:t>↓</a:t>
            </a:r>
            <a:endParaRPr kumimoji="1" lang="en-US" altLang="ja-JP" sz="3200" b="1"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感謝の心</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82337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7">
            <a:extLst>
              <a:ext uri="{FF2B5EF4-FFF2-40B4-BE49-F238E27FC236}">
                <a16:creationId xmlns:a16="http://schemas.microsoft.com/office/drawing/2014/main" id="{868CACE3-2D2E-4C05-9648-8F3FD61F55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1476375"/>
            <a:ext cx="34639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タイトル 1">
            <a:extLst>
              <a:ext uri="{FF2B5EF4-FFF2-40B4-BE49-F238E27FC236}">
                <a16:creationId xmlns:a16="http://schemas.microsoft.com/office/drawing/2014/main" id="{78FDE8C8-53AA-4155-B0ED-103A432145D6}"/>
              </a:ext>
            </a:extLst>
          </p:cNvPr>
          <p:cNvSpPr>
            <a:spLocks noGrp="1"/>
          </p:cNvSpPr>
          <p:nvPr>
            <p:ph type="title"/>
          </p:nvPr>
        </p:nvSpPr>
        <p:spPr>
          <a:xfrm>
            <a:off x="838200" y="365125"/>
            <a:ext cx="10515600" cy="951947"/>
          </a:xfrm>
          <a:solidFill>
            <a:srgbClr val="92D050"/>
          </a:solidFill>
        </p:spPr>
        <p:txBody>
          <a:bodyPr/>
          <a:lstStyle/>
          <a:p>
            <a:pPr eaLnBrk="1" hangingPunct="1"/>
            <a:r>
              <a:rPr lang="en-US" altLang="ja-JP" sz="3600" b="1" dirty="0">
                <a:latin typeface="メイリオ" panose="020B0604030504040204" pitchFamily="50" charset="-128"/>
                <a:ea typeface="メイリオ" panose="020B0604030504040204" pitchFamily="50" charset="-128"/>
              </a:rPr>
              <a:t>2014</a:t>
            </a:r>
            <a:r>
              <a:rPr lang="ja-JP" altLang="en-US" sz="3600" b="1" dirty="0">
                <a:latin typeface="メイリオ" panose="020B0604030504040204" pitchFamily="50" charset="-128"/>
                <a:ea typeface="メイリオ" panose="020B0604030504040204" pitchFamily="50" charset="-128"/>
              </a:rPr>
              <a:t>年植林祭</a:t>
            </a:r>
            <a:r>
              <a:rPr lang="ja-JP" altLang="en-US" sz="3200" dirty="0">
                <a:latin typeface="メイリオ" panose="020B0604030504040204" pitchFamily="50" charset="-128"/>
                <a:ea typeface="メイリオ" panose="020B0604030504040204" pitchFamily="50" charset="-128"/>
              </a:rPr>
              <a:t>国際交流</a:t>
            </a:r>
            <a:r>
              <a:rPr lang="en-US" altLang="ja-JP" sz="3200" dirty="0">
                <a:latin typeface="メイリオ" panose="020B0604030504040204" pitchFamily="50" charset="-128"/>
                <a:ea typeface="メイリオ" panose="020B0604030504040204" pitchFamily="50" charset="-128"/>
              </a:rPr>
              <a:t>60</a:t>
            </a:r>
            <a:r>
              <a:rPr lang="ja-JP" altLang="en-US" sz="3200" dirty="0">
                <a:latin typeface="メイリオ" panose="020B0604030504040204" pitchFamily="50" charset="-128"/>
                <a:ea typeface="メイリオ" panose="020B0604030504040204" pitchFamily="50" charset="-128"/>
              </a:rPr>
              <a:t>周年記念事業として実施</a:t>
            </a:r>
          </a:p>
        </p:txBody>
      </p:sp>
      <p:pic>
        <p:nvPicPr>
          <p:cNvPr id="25604" name="図 2">
            <a:extLst>
              <a:ext uri="{FF2B5EF4-FFF2-40B4-BE49-F238E27FC236}">
                <a16:creationId xmlns:a16="http://schemas.microsoft.com/office/drawing/2014/main" id="{83AF0256-E217-4400-A1BA-506E7D6DC2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26650" y="1463675"/>
            <a:ext cx="173355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図 4">
            <a:extLst>
              <a:ext uri="{FF2B5EF4-FFF2-40B4-BE49-F238E27FC236}">
                <a16:creationId xmlns:a16="http://schemas.microsoft.com/office/drawing/2014/main" id="{F3B774D3-33CB-4717-BDBA-264D4B338F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0700" y="3619500"/>
            <a:ext cx="48895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図 6">
            <a:extLst>
              <a:ext uri="{FF2B5EF4-FFF2-40B4-BE49-F238E27FC236}">
                <a16:creationId xmlns:a16="http://schemas.microsoft.com/office/drawing/2014/main" id="{8070A5D5-48FE-4C72-94A9-9896AE31A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476375"/>
            <a:ext cx="60325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テキスト ボックス 8">
            <a:extLst>
              <a:ext uri="{FF2B5EF4-FFF2-40B4-BE49-F238E27FC236}">
                <a16:creationId xmlns:a16="http://schemas.microsoft.com/office/drawing/2014/main" id="{76DB3A70-2C4B-4262-8551-0E757C6FBE2A}"/>
              </a:ext>
            </a:extLst>
          </p:cNvPr>
          <p:cNvSpPr txBox="1">
            <a:spLocks noChangeArrowheads="1"/>
          </p:cNvSpPr>
          <p:nvPr/>
        </p:nvSpPr>
        <p:spPr bwMode="auto">
          <a:xfrm>
            <a:off x="838200" y="6248400"/>
            <a:ext cx="603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2000" b="1"/>
              <a:t>★バリ柴田総領事夫妻も参加</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a:extLst>
              <a:ext uri="{FF2B5EF4-FFF2-40B4-BE49-F238E27FC236}">
                <a16:creationId xmlns:a16="http://schemas.microsoft.com/office/drawing/2014/main" id="{87CF8674-2D5C-4E87-AC34-0F9E21B32CC7}"/>
              </a:ext>
            </a:extLst>
          </p:cNvPr>
          <p:cNvSpPr>
            <a:spLocks noGrp="1"/>
          </p:cNvSpPr>
          <p:nvPr>
            <p:ph type="title"/>
          </p:nvPr>
        </p:nvSpPr>
        <p:spPr>
          <a:xfrm>
            <a:off x="838200" y="365125"/>
            <a:ext cx="10515600" cy="676275"/>
          </a:xfrm>
          <a:solidFill>
            <a:srgbClr val="92D050"/>
          </a:solidFill>
        </p:spPr>
        <p:txBody>
          <a:bodyPr>
            <a:normAutofit/>
          </a:bodyPr>
          <a:lstStyle/>
          <a:p>
            <a:r>
              <a:rPr lang="ja-JP" altLang="en-US" sz="3600" dirty="0">
                <a:latin typeface="メイリオ" panose="020B0604030504040204" pitchFamily="50" charset="-128"/>
                <a:ea typeface="メイリオ" panose="020B0604030504040204" pitchFamily="50" charset="-128"/>
              </a:rPr>
              <a:t>植林後</a:t>
            </a:r>
            <a:r>
              <a:rPr lang="en-US" altLang="ja-JP" sz="3600" dirty="0">
                <a:latin typeface="メイリオ" panose="020B0604030504040204" pitchFamily="50" charset="-128"/>
                <a:ea typeface="メイリオ" panose="020B0604030504040204" pitchFamily="50" charset="-128"/>
              </a:rPr>
              <a:t>11</a:t>
            </a:r>
            <a:r>
              <a:rPr lang="ja-JP" altLang="en-US" sz="3600" dirty="0">
                <a:latin typeface="メイリオ" panose="020B0604030504040204" pitchFamily="50" charset="-128"/>
                <a:ea typeface="メイリオ" panose="020B0604030504040204" pitchFamily="50" charset="-128"/>
              </a:rPr>
              <a:t>年・</a:t>
            </a:r>
            <a:r>
              <a:rPr lang="en-US" altLang="ja-JP" sz="3600" dirty="0">
                <a:latin typeface="メイリオ" panose="020B0604030504040204" pitchFamily="50" charset="-128"/>
                <a:ea typeface="メイリオ" panose="020B0604030504040204" pitchFamily="50" charset="-128"/>
              </a:rPr>
              <a:t>2018</a:t>
            </a:r>
            <a:r>
              <a:rPr lang="ja-JP" altLang="en-US" sz="3600" dirty="0">
                <a:latin typeface="メイリオ" panose="020B0604030504040204" pitchFamily="50" charset="-128"/>
                <a:ea typeface="メイリオ" panose="020B0604030504040204" pitchFamily="50" charset="-128"/>
              </a:rPr>
              <a:t>年対岸から植林地を望む</a:t>
            </a:r>
          </a:p>
        </p:txBody>
      </p:sp>
      <p:pic>
        <p:nvPicPr>
          <p:cNvPr id="35843" name="図 3">
            <a:extLst>
              <a:ext uri="{FF2B5EF4-FFF2-40B4-BE49-F238E27FC236}">
                <a16:creationId xmlns:a16="http://schemas.microsoft.com/office/drawing/2014/main" id="{0E1FCCB6-8B49-4863-8F43-C9A53C3D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41400"/>
            <a:ext cx="105156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FEA5277E-7738-473F-ADDC-CF99FE778800}"/>
              </a:ext>
            </a:extLst>
          </p:cNvPr>
          <p:cNvSpPr txBox="1"/>
          <p:nvPr/>
        </p:nvSpPr>
        <p:spPr>
          <a:xfrm>
            <a:off x="3022600" y="5791200"/>
            <a:ext cx="5575300" cy="369332"/>
          </a:xfrm>
          <a:prstGeom prst="rect">
            <a:avLst/>
          </a:prstGeom>
          <a:noFill/>
        </p:spPr>
        <p:txBody>
          <a:bodyPr wrap="square" rtlCol="0">
            <a:spAutoFit/>
          </a:bodyPr>
          <a:lstStyle/>
          <a:p>
            <a:r>
              <a:rPr lang="ja-JP" altLang="en-US" b="1" dirty="0">
                <a:solidFill>
                  <a:schemeClr val="bg1"/>
                </a:solidFill>
                <a:latin typeface="メイリオ" panose="020B0604030504040204" pitchFamily="50" charset="-128"/>
                <a:ea typeface="メイリオ" panose="020B0604030504040204" pitchFamily="50" charset="-128"/>
              </a:rPr>
              <a:t>水位が回復し、地元の人たちに感謝されています</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3" name="吹き出し: 円形 2">
            <a:extLst>
              <a:ext uri="{FF2B5EF4-FFF2-40B4-BE49-F238E27FC236}">
                <a16:creationId xmlns:a16="http://schemas.microsoft.com/office/drawing/2014/main" id="{31587A75-77FD-4D40-A9B2-A901D6221D42}"/>
              </a:ext>
            </a:extLst>
          </p:cNvPr>
          <p:cNvSpPr/>
          <p:nvPr/>
        </p:nvSpPr>
        <p:spPr>
          <a:xfrm>
            <a:off x="5854700" y="2234168"/>
            <a:ext cx="3479800" cy="369332"/>
          </a:xfrm>
          <a:prstGeom prst="wedgeEllipseCallout">
            <a:avLst>
              <a:gd name="adj1" fmla="val -40541"/>
              <a:gd name="adj2" fmla="val 1278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植林した木々</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図 5">
            <a:extLst>
              <a:ext uri="{FF2B5EF4-FFF2-40B4-BE49-F238E27FC236}">
                <a16:creationId xmlns:a16="http://schemas.microsoft.com/office/drawing/2014/main" id="{9C2F6CDA-6571-48F1-B5DE-8E51BE6A4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1019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タイトル 1">
            <a:extLst>
              <a:ext uri="{FF2B5EF4-FFF2-40B4-BE49-F238E27FC236}">
                <a16:creationId xmlns:a16="http://schemas.microsoft.com/office/drawing/2014/main" id="{09441D52-5592-4C90-AD7C-D1D23ADD298C}"/>
              </a:ext>
            </a:extLst>
          </p:cNvPr>
          <p:cNvSpPr>
            <a:spLocks noGrp="1"/>
          </p:cNvSpPr>
          <p:nvPr>
            <p:ph type="title"/>
          </p:nvPr>
        </p:nvSpPr>
        <p:spPr>
          <a:xfrm>
            <a:off x="1295400" y="5673725"/>
            <a:ext cx="9537700" cy="1031875"/>
          </a:xfrm>
        </p:spPr>
        <p:txBody>
          <a:bodyPr>
            <a:normAutofit fontScale="90000"/>
          </a:bodyPr>
          <a:lstStyle/>
          <a:p>
            <a:r>
              <a:rPr lang="ja-JP" altLang="en-US" sz="4000" dirty="0">
                <a:solidFill>
                  <a:schemeClr val="bg1"/>
                </a:solidFill>
                <a:latin typeface="メイリオ" panose="020B0604030504040204" pitchFamily="50" charset="-128"/>
                <a:ea typeface="メイリオ" panose="020B0604030504040204" pitchFamily="50" charset="-128"/>
              </a:rPr>
              <a:t>植林後</a:t>
            </a:r>
            <a:r>
              <a:rPr lang="en-US" altLang="ja-JP" sz="4000" dirty="0">
                <a:solidFill>
                  <a:schemeClr val="bg1"/>
                </a:solidFill>
                <a:latin typeface="メイリオ" panose="020B0604030504040204" pitchFamily="50" charset="-128"/>
                <a:ea typeface="メイリオ" panose="020B0604030504040204" pitchFamily="50" charset="-128"/>
              </a:rPr>
              <a:t>16</a:t>
            </a:r>
            <a:r>
              <a:rPr lang="ja-JP" altLang="en-US" sz="4000" dirty="0">
                <a:solidFill>
                  <a:schemeClr val="bg1"/>
                </a:solidFill>
                <a:latin typeface="メイリオ" panose="020B0604030504040204" pitchFamily="50" charset="-128"/>
                <a:ea typeface="メイリオ" panose="020B0604030504040204" pitchFamily="50" charset="-128"/>
              </a:rPr>
              <a:t>年目・</a:t>
            </a:r>
            <a:r>
              <a:rPr lang="en-US" altLang="ja-JP" sz="4000" dirty="0">
                <a:solidFill>
                  <a:schemeClr val="bg1"/>
                </a:solidFill>
                <a:latin typeface="メイリオ" panose="020B0604030504040204" pitchFamily="50" charset="-128"/>
                <a:ea typeface="メイリオ" panose="020B0604030504040204" pitchFamily="50" charset="-128"/>
              </a:rPr>
              <a:t>2022</a:t>
            </a:r>
            <a:r>
              <a:rPr lang="ja-JP" altLang="en-US" sz="4000" dirty="0">
                <a:solidFill>
                  <a:schemeClr val="bg1"/>
                </a:solidFill>
                <a:latin typeface="メイリオ" panose="020B0604030504040204" pitchFamily="50" charset="-128"/>
                <a:ea typeface="メイリオ" panose="020B0604030504040204" pitchFamily="50" charset="-128"/>
              </a:rPr>
              <a:t>年</a:t>
            </a:r>
            <a:r>
              <a:rPr lang="en-US" altLang="ja-JP" sz="4000" dirty="0">
                <a:solidFill>
                  <a:schemeClr val="bg1"/>
                </a:solidFill>
                <a:latin typeface="メイリオ" panose="020B0604030504040204" pitchFamily="50" charset="-128"/>
                <a:ea typeface="メイリオ" panose="020B0604030504040204" pitchFamily="50" charset="-128"/>
              </a:rPr>
              <a:t>2</a:t>
            </a:r>
            <a:r>
              <a:rPr lang="ja-JP" altLang="en-US" sz="4000" dirty="0">
                <a:solidFill>
                  <a:schemeClr val="bg1"/>
                </a:solidFill>
                <a:latin typeface="メイリオ" panose="020B0604030504040204" pitchFamily="50" charset="-128"/>
                <a:ea typeface="メイリオ" panose="020B0604030504040204" pitchFamily="50" charset="-128"/>
              </a:rPr>
              <a:t>月現在の植林地  </a:t>
            </a:r>
            <a:r>
              <a:rPr lang="en-US" altLang="ja-JP" sz="3200" dirty="0"/>
              <a:t>)</a:t>
            </a:r>
            <a:endParaRPr lang="ja-JP" altLang="en-US" sz="3200" dirty="0"/>
          </a:p>
        </p:txBody>
      </p:sp>
      <p:sp>
        <p:nvSpPr>
          <p:cNvPr id="2" name="テキスト ボックス 1">
            <a:extLst>
              <a:ext uri="{FF2B5EF4-FFF2-40B4-BE49-F238E27FC236}">
                <a16:creationId xmlns:a16="http://schemas.microsoft.com/office/drawing/2014/main" id="{A2BEDE26-F8A7-7236-BA6F-65D766EB9E18}"/>
              </a:ext>
            </a:extLst>
          </p:cNvPr>
          <p:cNvSpPr txBox="1"/>
          <p:nvPr/>
        </p:nvSpPr>
        <p:spPr>
          <a:xfrm>
            <a:off x="1358900" y="329184"/>
            <a:ext cx="5581396" cy="369332"/>
          </a:xfrm>
          <a:prstGeom prst="rect">
            <a:avLst/>
          </a:prstGeom>
          <a:noFill/>
        </p:spPr>
        <p:txBody>
          <a:bodyPr wrap="square" rtlCol="0">
            <a:spAutoFit/>
          </a:bodyPr>
          <a:lstStyle/>
          <a:p>
            <a:r>
              <a:rPr kumimoji="1" lang="ja-JP" altLang="en-US" b="1" dirty="0">
                <a:solidFill>
                  <a:schemeClr val="accent2">
                    <a:lumMod val="50000"/>
                  </a:schemeClr>
                </a:solidFill>
                <a:latin typeface="メイリオ" panose="020B0604030504040204" pitchFamily="50" charset="-128"/>
                <a:ea typeface="メイリオ" panose="020B0604030504040204" pitchFamily="50" charset="-128"/>
              </a:rPr>
              <a:t>みなさんのおかげさまでここまで回復できました</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CACD2A4-5748-4BFC-A5DC-784DB938A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69" y="1191238"/>
            <a:ext cx="10432053" cy="5583700"/>
          </a:xfrm>
          <a:prstGeom prst="rect">
            <a:avLst/>
          </a:prstGeom>
        </p:spPr>
      </p:pic>
      <p:pic>
        <p:nvPicPr>
          <p:cNvPr id="6" name="図 5">
            <a:extLst>
              <a:ext uri="{FF2B5EF4-FFF2-40B4-BE49-F238E27FC236}">
                <a16:creationId xmlns:a16="http://schemas.microsoft.com/office/drawing/2014/main" id="{22AFC271-CF94-4DE6-90F6-BB0E69A29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013" y="1442906"/>
            <a:ext cx="3215240" cy="5332032"/>
          </a:xfrm>
          <a:prstGeom prst="rect">
            <a:avLst/>
          </a:prstGeom>
        </p:spPr>
      </p:pic>
      <p:sp>
        <p:nvSpPr>
          <p:cNvPr id="2" name="タイトル 1">
            <a:extLst>
              <a:ext uri="{FF2B5EF4-FFF2-40B4-BE49-F238E27FC236}">
                <a16:creationId xmlns:a16="http://schemas.microsoft.com/office/drawing/2014/main" id="{65DD27B0-5033-4E73-8922-A0B79F2EE8D2}"/>
              </a:ext>
            </a:extLst>
          </p:cNvPr>
          <p:cNvSpPr>
            <a:spLocks noGrp="1"/>
          </p:cNvSpPr>
          <p:nvPr>
            <p:ph type="title"/>
          </p:nvPr>
        </p:nvSpPr>
        <p:spPr>
          <a:xfrm>
            <a:off x="434570" y="365125"/>
            <a:ext cx="10835684" cy="1077781"/>
          </a:xfrm>
          <a:solidFill>
            <a:srgbClr val="92D050"/>
          </a:solidFill>
        </p:spPr>
        <p:txBody>
          <a:bodyPr>
            <a:normAutofit/>
          </a:bodyPr>
          <a:lstStyle/>
          <a:p>
            <a:r>
              <a:rPr kumimoji="1" lang="en-US" altLang="ja-JP" sz="3600" dirty="0">
                <a:latin typeface="メイリオ" panose="020B0604030504040204" pitchFamily="50" charset="-128"/>
                <a:ea typeface="メイリオ" panose="020B0604030504040204" pitchFamily="50" charset="-128"/>
              </a:rPr>
              <a:t>2008</a:t>
            </a:r>
            <a:r>
              <a:rPr kumimoji="1" lang="ja-JP" altLang="en-US" sz="3600" dirty="0">
                <a:latin typeface="メイリオ" panose="020B0604030504040204" pitchFamily="50" charset="-128"/>
                <a:ea typeface="メイリオ" panose="020B0604030504040204" pitchFamily="50" charset="-128"/>
              </a:rPr>
              <a:t>年～</a:t>
            </a:r>
            <a:r>
              <a:rPr kumimoji="1" lang="en-US" altLang="ja-JP" sz="3600" dirty="0">
                <a:latin typeface="メイリオ" panose="020B0604030504040204" pitchFamily="50" charset="-128"/>
                <a:ea typeface="メイリオ" panose="020B0604030504040204" pitchFamily="50" charset="-128"/>
              </a:rPr>
              <a:t>2022</a:t>
            </a:r>
            <a:r>
              <a:rPr kumimoji="1" lang="ja-JP" altLang="en-US" sz="3600" dirty="0">
                <a:latin typeface="メイリオ" panose="020B0604030504040204" pitchFamily="50" charset="-128"/>
                <a:ea typeface="メイリオ" panose="020B0604030504040204" pitchFamily="50" charset="-128"/>
              </a:rPr>
              <a:t>年植林による</a:t>
            </a:r>
            <a:r>
              <a:rPr lang="ja-JP" altLang="en-US" sz="3600" dirty="0">
                <a:latin typeface="メイリオ" panose="020B0604030504040204" pitchFamily="50" charset="-128"/>
                <a:ea typeface="メイリオ" panose="020B0604030504040204" pitchFamily="50" charset="-128"/>
              </a:rPr>
              <a:t>自然の再生</a:t>
            </a:r>
            <a:endParaRPr kumimoji="1" lang="ja-JP" altLang="en-US" sz="3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481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1FC7D-04FF-424D-9A79-201DBBFC60C0}"/>
              </a:ext>
            </a:extLst>
          </p:cNvPr>
          <p:cNvSpPr>
            <a:spLocks noGrp="1"/>
          </p:cNvSpPr>
          <p:nvPr>
            <p:ph type="title"/>
          </p:nvPr>
        </p:nvSpPr>
        <p:spPr>
          <a:xfrm>
            <a:off x="838200" y="176169"/>
            <a:ext cx="10515600" cy="1154157"/>
          </a:xfrm>
          <a:solidFill>
            <a:srgbClr val="92D050"/>
          </a:solidFill>
        </p:spPr>
        <p:txBody>
          <a:bodyPr>
            <a:normAutofit/>
          </a:bodyPr>
          <a:lstStyle/>
          <a:p>
            <a:r>
              <a:rPr kumimoji="1" lang="ja-JP" altLang="en-US" sz="4000" dirty="0">
                <a:latin typeface="メイリオ" panose="020B0604030504040204" pitchFamily="50" charset="-128"/>
                <a:ea typeface="メイリオ" panose="020B0604030504040204" pitchFamily="50" charset="-128"/>
              </a:rPr>
              <a:t>　</a:t>
            </a:r>
            <a:r>
              <a:rPr kumimoji="1" lang="ja-JP" altLang="en-US" sz="3600" dirty="0">
                <a:latin typeface="メイリオ" panose="020B0604030504040204" pitchFamily="50" charset="-128"/>
                <a:ea typeface="メイリオ" panose="020B0604030504040204" pitchFamily="50" charset="-128"/>
              </a:rPr>
              <a:t>世界平和の森づくり</a:t>
            </a:r>
            <a:r>
              <a:rPr kumimoji="1" lang="ja-JP" altLang="en-US" sz="3100" dirty="0">
                <a:latin typeface="メイリオ" panose="020B0604030504040204" pitchFamily="50" charset="-128"/>
                <a:ea typeface="メイリオ" panose="020B0604030504040204" pitchFamily="50" charset="-128"/>
              </a:rPr>
              <a:t>による</a:t>
            </a:r>
            <a:r>
              <a:rPr kumimoji="1" lang="ja-JP" altLang="en-US" sz="3600" b="1" dirty="0">
                <a:latin typeface="メイリオ" panose="020B0604030504040204" pitchFamily="50" charset="-128"/>
                <a:ea typeface="メイリオ" panose="020B0604030504040204" pitchFamily="50" charset="-128"/>
              </a:rPr>
              <a:t>ＳＤＧｓ貢献　　　　　　　　　　　</a:t>
            </a:r>
            <a:br>
              <a:rPr kumimoji="1" lang="en-US" altLang="ja-JP" sz="3600" b="1" dirty="0">
                <a:latin typeface="メイリオ" panose="020B0604030504040204" pitchFamily="50" charset="-128"/>
                <a:ea typeface="メイリオ" panose="020B0604030504040204" pitchFamily="50" charset="-128"/>
              </a:rPr>
            </a:br>
            <a:r>
              <a:rPr kumimoji="1" lang="ja-JP" altLang="en-US" sz="3600" b="1" dirty="0">
                <a:latin typeface="メイリオ" panose="020B0604030504040204" pitchFamily="50" charset="-128"/>
                <a:ea typeface="メイリオ" panose="020B0604030504040204" pitchFamily="50" charset="-128"/>
              </a:rPr>
              <a:t>　　　　　</a:t>
            </a:r>
            <a:r>
              <a:rPr kumimoji="1" lang="ja-JP" altLang="en-US" sz="3200" dirty="0">
                <a:latin typeface="メイリオ" panose="020B0604030504040204" pitchFamily="50" charset="-128"/>
                <a:ea typeface="メイリオ" panose="020B0604030504040204" pitchFamily="50" charset="-128"/>
              </a:rPr>
              <a:t>（</a:t>
            </a:r>
            <a:r>
              <a:rPr kumimoji="1" lang="en-US" altLang="ja-JP" sz="3200" dirty="0">
                <a:latin typeface="メイリオ" panose="020B0604030504040204" pitchFamily="50" charset="-128"/>
                <a:ea typeface="メイリオ" panose="020B0604030504040204" pitchFamily="50" charset="-128"/>
              </a:rPr>
              <a:t>2007</a:t>
            </a:r>
            <a:r>
              <a:rPr kumimoji="1" lang="ja-JP" altLang="en-US" sz="3200" dirty="0">
                <a:latin typeface="メイリオ" panose="020B0604030504040204" pitchFamily="50" charset="-128"/>
                <a:ea typeface="メイリオ" panose="020B0604030504040204" pitchFamily="50" charset="-128"/>
              </a:rPr>
              <a:t>年～</a:t>
            </a:r>
            <a:r>
              <a:rPr kumimoji="1" lang="en-US" altLang="ja-JP" sz="3200" dirty="0">
                <a:latin typeface="メイリオ" panose="020B0604030504040204" pitchFamily="50" charset="-128"/>
                <a:ea typeface="メイリオ" panose="020B0604030504040204" pitchFamily="50" charset="-128"/>
              </a:rPr>
              <a:t>202</a:t>
            </a:r>
            <a:r>
              <a:rPr kumimoji="1" lang="ja-JP" altLang="en-US" sz="3200" dirty="0">
                <a:latin typeface="メイリオ" panose="020B0604030504040204" pitchFamily="50" charset="-128"/>
                <a:ea typeface="メイリオ" panose="020B0604030504040204" pitchFamily="50" charset="-128"/>
              </a:rPr>
              <a:t>２年</a:t>
            </a:r>
            <a:r>
              <a:rPr kumimoji="1" lang="en-US" altLang="ja-JP" sz="3200" dirty="0">
                <a:latin typeface="メイリオ" panose="020B0604030504040204" pitchFamily="50" charset="-128"/>
                <a:ea typeface="メイリオ" panose="020B0604030504040204" pitchFamily="50" charset="-128"/>
              </a:rPr>
              <a:t>3</a:t>
            </a:r>
            <a:r>
              <a:rPr kumimoji="1" lang="ja-JP" altLang="en-US" sz="3200" dirty="0">
                <a:latin typeface="メイリオ" panose="020B0604030504040204" pitchFamily="50" charset="-128"/>
                <a:ea typeface="メイリオ" panose="020B0604030504040204" pitchFamily="50" charset="-128"/>
              </a:rPr>
              <a:t>月）</a:t>
            </a:r>
          </a:p>
        </p:txBody>
      </p:sp>
      <p:sp>
        <p:nvSpPr>
          <p:cNvPr id="3" name="コンテンツ プレースホルダー 2">
            <a:extLst>
              <a:ext uri="{FF2B5EF4-FFF2-40B4-BE49-F238E27FC236}">
                <a16:creationId xmlns:a16="http://schemas.microsoft.com/office/drawing/2014/main" id="{15D9873D-714A-43D4-962E-898A40E7FA29}"/>
              </a:ext>
            </a:extLst>
          </p:cNvPr>
          <p:cNvSpPr>
            <a:spLocks noGrp="1"/>
          </p:cNvSpPr>
          <p:nvPr>
            <p:ph sz="half" idx="1"/>
          </p:nvPr>
        </p:nvSpPr>
        <p:spPr>
          <a:xfrm>
            <a:off x="838200" y="1473994"/>
            <a:ext cx="5181600" cy="4702969"/>
          </a:xfrm>
          <a:ln>
            <a:solidFill>
              <a:srgbClr val="00B050"/>
            </a:solidFill>
          </a:ln>
        </p:spPr>
        <p:txBody>
          <a:bodyPr/>
          <a:lstStyle/>
          <a:p>
            <a:r>
              <a:rPr kumimoji="1" lang="ja-JP" altLang="en-US" dirty="0"/>
              <a:t>バリ州の</a:t>
            </a:r>
            <a:r>
              <a:rPr kumimoji="1" lang="en-US" altLang="ja-JP" dirty="0"/>
              <a:t>2010</a:t>
            </a:r>
            <a:r>
              <a:rPr kumimoji="1" lang="ja-JP" altLang="en-US" dirty="0"/>
              <a:t>年緑のバリ復活プロジェクトの一部として貢献：累計植林本数</a:t>
            </a:r>
            <a:r>
              <a:rPr kumimoji="1" lang="en-US" altLang="ja-JP" b="1" dirty="0"/>
              <a:t>153,877</a:t>
            </a:r>
            <a:r>
              <a:rPr kumimoji="1" lang="ja-JP" altLang="en-US" b="1" dirty="0"/>
              <a:t>本</a:t>
            </a:r>
            <a:r>
              <a:rPr lang="ja-JP" altLang="en-US" dirty="0"/>
              <a:t>緑の再生面積累計</a:t>
            </a:r>
            <a:r>
              <a:rPr lang="en-US" altLang="ja-JP" b="1" dirty="0"/>
              <a:t>256,460</a:t>
            </a:r>
            <a:r>
              <a:rPr lang="ja-JP" altLang="en-US" b="1" dirty="0"/>
              <a:t>㎡</a:t>
            </a:r>
            <a:endParaRPr lang="en-US" altLang="ja-JP" b="1" dirty="0"/>
          </a:p>
          <a:p>
            <a:endParaRPr kumimoji="1" lang="ja-JP" altLang="en-US" dirty="0"/>
          </a:p>
        </p:txBody>
      </p:sp>
      <p:sp>
        <p:nvSpPr>
          <p:cNvPr id="13" name="コンテンツ プレースホルダー 12">
            <a:extLst>
              <a:ext uri="{FF2B5EF4-FFF2-40B4-BE49-F238E27FC236}">
                <a16:creationId xmlns:a16="http://schemas.microsoft.com/office/drawing/2014/main" id="{73A2ACD6-082F-4B16-9217-E8E4912E8AC1}"/>
              </a:ext>
            </a:extLst>
          </p:cNvPr>
          <p:cNvSpPr>
            <a:spLocks noGrp="1"/>
          </p:cNvSpPr>
          <p:nvPr>
            <p:ph sz="half" idx="2"/>
          </p:nvPr>
        </p:nvSpPr>
        <p:spPr>
          <a:xfrm>
            <a:off x="6172200" y="1473994"/>
            <a:ext cx="5181600" cy="4702969"/>
          </a:xfrm>
          <a:ln>
            <a:solidFill>
              <a:srgbClr val="C00000"/>
            </a:solidFill>
          </a:ln>
        </p:spPr>
        <p:txBody>
          <a:bodyPr/>
          <a:lstStyle/>
          <a:p>
            <a:r>
              <a:rPr lang="en-US" altLang="ja-JP" sz="2400" dirty="0"/>
              <a:t>CO2</a:t>
            </a:r>
            <a:r>
              <a:rPr lang="ja-JP" altLang="en-US" sz="2400" dirty="0"/>
              <a:t>の吸収量の概算の算定：</a:t>
            </a:r>
            <a:r>
              <a:rPr lang="en-US" altLang="ja-JP" sz="2400" dirty="0"/>
              <a:t>15</a:t>
            </a:r>
            <a:r>
              <a:rPr lang="ja-JP" altLang="en-US" sz="2400" dirty="0"/>
              <a:t>年生のサンプル測定数値より算定すると年間吸収量は年間平均</a:t>
            </a:r>
            <a:r>
              <a:rPr lang="en-US" altLang="ja-JP" sz="2400" dirty="0"/>
              <a:t>10.28㎏</a:t>
            </a:r>
            <a:r>
              <a:rPr lang="ja-JP" altLang="en-US" sz="2400" dirty="0"/>
              <a:t>／本</a:t>
            </a:r>
            <a:endParaRPr lang="en-US" altLang="ja-JP" sz="2400" dirty="0"/>
          </a:p>
          <a:p>
            <a:r>
              <a:rPr lang="ja-JP" altLang="en-US" dirty="0"/>
              <a:t>累計</a:t>
            </a:r>
            <a:r>
              <a:rPr lang="en-US" altLang="ja-JP" dirty="0"/>
              <a:t>CO2</a:t>
            </a:r>
            <a:r>
              <a:rPr lang="en-US" altLang="ja-JP" b="1" dirty="0"/>
              <a:t>3,771</a:t>
            </a:r>
            <a:r>
              <a:rPr lang="ja-JP" altLang="en-US" dirty="0"/>
              <a:t>㌧固定に貢献</a:t>
            </a:r>
          </a:p>
        </p:txBody>
      </p:sp>
      <p:pic>
        <p:nvPicPr>
          <p:cNvPr id="10" name="図 9">
            <a:extLst>
              <a:ext uri="{FF2B5EF4-FFF2-40B4-BE49-F238E27FC236}">
                <a16:creationId xmlns:a16="http://schemas.microsoft.com/office/drawing/2014/main" id="{CCD7F84A-888D-40C8-B56F-C35B59EE0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275" y="3271044"/>
            <a:ext cx="2762250" cy="2762250"/>
          </a:xfrm>
          <a:prstGeom prst="rect">
            <a:avLst/>
          </a:prstGeom>
        </p:spPr>
      </p:pic>
      <p:pic>
        <p:nvPicPr>
          <p:cNvPr id="15" name="図 14">
            <a:extLst>
              <a:ext uri="{FF2B5EF4-FFF2-40B4-BE49-F238E27FC236}">
                <a16:creationId xmlns:a16="http://schemas.microsoft.com/office/drawing/2014/main" id="{6E473B48-2A50-4693-A1ED-F35D9F335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375" y="3325813"/>
            <a:ext cx="2762250" cy="2762250"/>
          </a:xfrm>
          <a:prstGeom prst="rect">
            <a:avLst/>
          </a:prstGeom>
        </p:spPr>
      </p:pic>
    </p:spTree>
    <p:extLst>
      <p:ext uri="{BB962C8B-B14F-4D97-AF65-F5344CB8AC3E}">
        <p14:creationId xmlns:p14="http://schemas.microsoft.com/office/powerpoint/2010/main" val="2504515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9300" y="1122363"/>
            <a:ext cx="10693400" cy="2387600"/>
          </a:xfrm>
          <a:solidFill>
            <a:srgbClr val="92D050"/>
          </a:solidFill>
        </p:spPr>
        <p:txBody>
          <a:bodyPr>
            <a:normAutofit/>
          </a:bodyPr>
          <a:lstStyle/>
          <a:p>
            <a:r>
              <a:rPr lang="ja-JP" altLang="en-US" sz="3600" dirty="0">
                <a:latin typeface="メイリオ" panose="020B0604030504040204" pitchFamily="50" charset="-128"/>
                <a:ea typeface="メイリオ" panose="020B0604030504040204" pitchFamily="50" charset="-128"/>
              </a:rPr>
              <a:t>地球の課題を幅広く解決するために</a:t>
            </a:r>
            <a:br>
              <a:rPr lang="en-US" altLang="ja-JP" sz="3600" dirty="0">
                <a:latin typeface="メイリオ" panose="020B0604030504040204" pitchFamily="50" charset="-128"/>
                <a:ea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rPr>
              <a:t>空いている土地にモリンガを</a:t>
            </a:r>
            <a:r>
              <a:rPr kumimoji="1" lang="ja-JP" altLang="en-US" sz="3600" dirty="0">
                <a:latin typeface="メイリオ" panose="020B0604030504040204" pitchFamily="50" charset="-128"/>
                <a:ea typeface="メイリオ" panose="020B0604030504040204" pitchFamily="50" charset="-128"/>
              </a:rPr>
              <a:t>植林して、人と自然が共生する森づくりをする</a:t>
            </a:r>
          </a:p>
        </p:txBody>
      </p:sp>
      <p:sp>
        <p:nvSpPr>
          <p:cNvPr id="3" name="サブタイトル 2"/>
          <p:cNvSpPr>
            <a:spLocks noGrp="1"/>
          </p:cNvSpPr>
          <p:nvPr>
            <p:ph type="subTitle" idx="1"/>
          </p:nvPr>
        </p:nvSpPr>
        <p:spPr>
          <a:xfrm>
            <a:off x="749300" y="3602037"/>
            <a:ext cx="10693400" cy="2207091"/>
          </a:xfrm>
          <a:solidFill>
            <a:schemeClr val="accent6">
              <a:lumMod val="20000"/>
              <a:lumOff val="80000"/>
            </a:schemeClr>
          </a:solidFill>
        </p:spPr>
        <p:txBody>
          <a:bodyPr>
            <a:noAutofit/>
          </a:bodyPr>
          <a:lstStyle/>
          <a:p>
            <a:endParaRPr kumimoji="1" lang="en-US" altLang="ja-JP" sz="1600" dirty="0">
              <a:solidFill>
                <a:schemeClr val="accent4">
                  <a:lumMod val="50000"/>
                </a:schemeClr>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BBF83290-6F66-4516-A6BB-860EC4ACF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176" y="3602037"/>
            <a:ext cx="6194611" cy="2145230"/>
          </a:xfrm>
          <a:prstGeom prst="rect">
            <a:avLst/>
          </a:prstGeom>
        </p:spPr>
      </p:pic>
      <p:sp>
        <p:nvSpPr>
          <p:cNvPr id="4" name="テキスト ボックス 3">
            <a:extLst>
              <a:ext uri="{FF2B5EF4-FFF2-40B4-BE49-F238E27FC236}">
                <a16:creationId xmlns:a16="http://schemas.microsoft.com/office/drawing/2014/main" id="{F528C783-3673-4EE6-84B6-C7B5F7498AEC}"/>
              </a:ext>
            </a:extLst>
          </p:cNvPr>
          <p:cNvSpPr txBox="1"/>
          <p:nvPr/>
        </p:nvSpPr>
        <p:spPr>
          <a:xfrm>
            <a:off x="749300" y="277904"/>
            <a:ext cx="3392394" cy="584775"/>
          </a:xfrm>
          <a:prstGeom prst="rect">
            <a:avLst/>
          </a:prstGeom>
          <a:noFill/>
        </p:spPr>
        <p:txBody>
          <a:bodyPr wrap="square" rtlCol="0">
            <a:spAutoFit/>
          </a:bodyPr>
          <a:lstStyle/>
          <a:p>
            <a:r>
              <a:rPr kumimoji="1" lang="ja-JP" altLang="en-US" sz="3200" b="1" dirty="0">
                <a:solidFill>
                  <a:srgbClr val="0070C0"/>
                </a:solidFill>
                <a:latin typeface="メイリオ" panose="020B0604030504040204" pitchFamily="50" charset="-128"/>
                <a:ea typeface="メイリオ" panose="020B0604030504040204" pitchFamily="50" charset="-128"/>
              </a:rPr>
              <a:t>共生の森づくり</a:t>
            </a:r>
          </a:p>
        </p:txBody>
      </p:sp>
    </p:spTree>
    <p:extLst>
      <p:ext uri="{BB962C8B-B14F-4D97-AF65-F5344CB8AC3E}">
        <p14:creationId xmlns:p14="http://schemas.microsoft.com/office/powerpoint/2010/main" val="340060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タイトル 1">
            <a:extLst>
              <a:ext uri="{FF2B5EF4-FFF2-40B4-BE49-F238E27FC236}">
                <a16:creationId xmlns:a16="http://schemas.microsoft.com/office/drawing/2014/main" id="{9AF489FA-F543-4F50-B533-CE8CEB01FEAD}"/>
              </a:ext>
            </a:extLst>
          </p:cNvPr>
          <p:cNvSpPr>
            <a:spLocks noGrp="1"/>
          </p:cNvSpPr>
          <p:nvPr>
            <p:ph type="title"/>
          </p:nvPr>
        </p:nvSpPr>
        <p:spPr>
          <a:xfrm>
            <a:off x="457200" y="128589"/>
            <a:ext cx="10990263" cy="1052511"/>
          </a:xfrm>
          <a:solidFill>
            <a:schemeClr val="accent5">
              <a:lumMod val="60000"/>
              <a:lumOff val="40000"/>
            </a:schemeClr>
          </a:solidFill>
        </p:spPr>
        <p:txBody>
          <a:bodyPr>
            <a:normAutofit fontScale="90000"/>
          </a:bodyPr>
          <a:lstStyle/>
          <a:p>
            <a:pPr eaLnBrk="1" hangingPunct="1"/>
            <a:r>
              <a:rPr lang="ja-JP" altLang="en-US" sz="4000" dirty="0">
                <a:latin typeface="メイリオ" panose="020B0604030504040204" pitchFamily="50" charset="-128"/>
                <a:ea typeface="メイリオ" panose="020B0604030504040204" pitchFamily="50" charset="-128"/>
              </a:rPr>
              <a:t>わたしが今、モリンガ植林をおすすめするわけ？</a:t>
            </a:r>
          </a:p>
        </p:txBody>
      </p:sp>
      <p:sp>
        <p:nvSpPr>
          <p:cNvPr id="106499" name="正方形/長方形 2">
            <a:extLst>
              <a:ext uri="{FF2B5EF4-FFF2-40B4-BE49-F238E27FC236}">
                <a16:creationId xmlns:a16="http://schemas.microsoft.com/office/drawing/2014/main" id="{A7BF44B8-4659-43FA-8AAA-6D23244DE355}"/>
              </a:ext>
            </a:extLst>
          </p:cNvPr>
          <p:cNvSpPr>
            <a:spLocks noChangeArrowheads="1"/>
          </p:cNvSpPr>
          <p:nvPr/>
        </p:nvSpPr>
        <p:spPr bwMode="auto">
          <a:xfrm>
            <a:off x="439737" y="1286896"/>
            <a:ext cx="11115769" cy="4955203"/>
          </a:xfrm>
          <a:prstGeom prst="rect">
            <a:avLst/>
          </a:prstGeom>
          <a:solidFill>
            <a:schemeClr val="accent6">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b="1" dirty="0">
                <a:solidFill>
                  <a:srgbClr val="0070C0"/>
                </a:solidFill>
                <a:latin typeface="メイリオ" panose="020B0604030504040204" pitchFamily="50" charset="-128"/>
                <a:ea typeface="メイリオ" panose="020B0604030504040204" pitchFamily="50" charset="-128"/>
              </a:rPr>
              <a:t>植林活動歴</a:t>
            </a:r>
            <a:r>
              <a:rPr lang="en-US" altLang="ja-JP" b="1" dirty="0">
                <a:solidFill>
                  <a:srgbClr val="0070C0"/>
                </a:solidFill>
                <a:latin typeface="メイリオ" panose="020B0604030504040204" pitchFamily="50" charset="-128"/>
                <a:ea typeface="メイリオ" panose="020B0604030504040204" pitchFamily="50" charset="-128"/>
              </a:rPr>
              <a:t>22</a:t>
            </a:r>
            <a:r>
              <a:rPr lang="ja-JP" altLang="en-US" b="1" dirty="0">
                <a:solidFill>
                  <a:srgbClr val="0070C0"/>
                </a:solidFill>
                <a:latin typeface="メイリオ" panose="020B0604030504040204" pitchFamily="50" charset="-128"/>
                <a:ea typeface="メイリオ" panose="020B0604030504040204" pitchFamily="50" charset="-128"/>
              </a:rPr>
              <a:t>年の私が、今なぜ、モリンガの植林の普及なのか？</a:t>
            </a:r>
            <a:endParaRPr lang="en-US" altLang="ja-JP" b="1" dirty="0">
              <a:solidFill>
                <a:srgbClr val="0070C0"/>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私の植林活動の原点＝「自然環境の再生」生物多様性の維持と</a:t>
            </a:r>
            <a:r>
              <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rPr>
              <a:t>CO2</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の削減です。</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多くのみなさまのご支援により、インドネシアでの植林活動で</a:t>
            </a:r>
            <a:r>
              <a:rPr lang="ja-JP" altLang="en-US" sz="2400" u="sng" dirty="0">
                <a:solidFill>
                  <a:schemeClr val="tx1">
                    <a:lumMod val="95000"/>
                    <a:lumOff val="5000"/>
                  </a:schemeClr>
                </a:solidFill>
                <a:latin typeface="メイリオ" panose="020B0604030504040204" pitchFamily="50" charset="-128"/>
                <a:ea typeface="メイリオ" panose="020B0604030504040204" pitchFamily="50" charset="-128"/>
              </a:rPr>
              <a:t>実行できた植林は、</a:t>
            </a:r>
            <a:r>
              <a:rPr lang="ja-JP" altLang="en-US" sz="2400" b="1" u="sng" dirty="0">
                <a:solidFill>
                  <a:schemeClr val="tx1">
                    <a:lumMod val="95000"/>
                    <a:lumOff val="5000"/>
                  </a:schemeClr>
                </a:solidFill>
                <a:latin typeface="メイリオ" panose="020B0604030504040204" pitchFamily="50" charset="-128"/>
                <a:ea typeface="メイリオ" panose="020B0604030504040204" pitchFamily="50" charset="-128"/>
              </a:rPr>
              <a:t>累計で</a:t>
            </a:r>
            <a:r>
              <a:rPr lang="en-US" altLang="ja-JP" sz="2400" b="1" u="sng" dirty="0">
                <a:solidFill>
                  <a:schemeClr val="tx1">
                    <a:lumMod val="95000"/>
                    <a:lumOff val="5000"/>
                  </a:schemeClr>
                </a:solidFill>
                <a:latin typeface="メイリオ" panose="020B0604030504040204" pitchFamily="50" charset="-128"/>
                <a:ea typeface="メイリオ" panose="020B0604030504040204" pitchFamily="50" charset="-128"/>
              </a:rPr>
              <a:t>120</a:t>
            </a:r>
            <a:r>
              <a:rPr lang="ja-JP" altLang="en-US" sz="2400" b="1" u="sng" dirty="0">
                <a:solidFill>
                  <a:schemeClr val="tx1">
                    <a:lumMod val="95000"/>
                    <a:lumOff val="5000"/>
                  </a:schemeClr>
                </a:solidFill>
                <a:latin typeface="メイリオ" panose="020B0604030504040204" pitchFamily="50" charset="-128"/>
                <a:ea typeface="メイリオ" panose="020B0604030504040204" pitchFamily="50" charset="-128"/>
              </a:rPr>
              <a:t>万本</a:t>
            </a:r>
            <a:r>
              <a:rPr lang="ja-JP" altLang="en-US" sz="2400" u="sng" dirty="0">
                <a:solidFill>
                  <a:schemeClr val="tx1">
                    <a:lumMod val="95000"/>
                    <a:lumOff val="5000"/>
                  </a:schemeClr>
                </a:solidFill>
                <a:latin typeface="メイリオ" panose="020B0604030504040204" pitchFamily="50" charset="-128"/>
                <a:ea typeface="メイリオ" panose="020B0604030504040204" pitchFamily="50" charset="-128"/>
              </a:rPr>
              <a:t>を超える</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ことができました。</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しかし、日々排出されているＣＯ</a:t>
            </a:r>
            <a:r>
              <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rPr>
              <a:t>2</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の前では、微々たる効果しかないことに落胆。そんなとき</a:t>
            </a:r>
            <a:r>
              <a:rPr lang="ja-JP" altLang="en-US" sz="2400" b="1" u="sng" dirty="0">
                <a:solidFill>
                  <a:schemeClr val="tx1">
                    <a:lumMod val="95000"/>
                    <a:lumOff val="5000"/>
                  </a:schemeClr>
                </a:solidFill>
                <a:latin typeface="メイリオ" panose="020B0604030504040204" pitchFamily="50" charset="-128"/>
                <a:ea typeface="メイリオ" panose="020B0604030504040204" pitchFamily="50" charset="-128"/>
              </a:rPr>
              <a:t>モリンガという奇跡の植物</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を知りました。</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solidFill>
                  <a:srgbClr val="0070C0"/>
                </a:solidFill>
                <a:latin typeface="メイリオ" panose="020B0604030504040204" pitchFamily="50" charset="-128"/>
                <a:ea typeface="メイリオ" panose="020B0604030504040204" pitchFamily="50" charset="-128"/>
              </a:rPr>
              <a:t>厳しい生育環境でも育ち、</a:t>
            </a:r>
            <a:r>
              <a:rPr lang="ja-JP" altLang="en-US" sz="2400" b="1" u="sng" dirty="0">
                <a:solidFill>
                  <a:srgbClr val="0070C0"/>
                </a:solidFill>
                <a:latin typeface="メイリオ" panose="020B0604030504040204" pitchFamily="50" charset="-128"/>
                <a:ea typeface="メイリオ" panose="020B0604030504040204" pitchFamily="50" charset="-128"/>
              </a:rPr>
              <a:t>早くたくさんＣＯ２を吸収</a:t>
            </a:r>
            <a:r>
              <a:rPr lang="ja-JP" altLang="en-US" sz="2400" b="1" dirty="0">
                <a:solidFill>
                  <a:srgbClr val="0070C0"/>
                </a:solidFill>
                <a:latin typeface="メイリオ" panose="020B0604030504040204" pitchFamily="50" charset="-128"/>
                <a:ea typeface="メイリオ" panose="020B0604030504040204" pitchFamily="50" charset="-128"/>
              </a:rPr>
              <a:t>する樹木がモリンガ</a:t>
            </a:r>
            <a:r>
              <a:rPr lang="ja-JP" altLang="en-US" sz="2400" dirty="0">
                <a:solidFill>
                  <a:srgbClr val="0070C0"/>
                </a:solidFill>
                <a:latin typeface="メイリオ" panose="020B0604030504040204" pitchFamily="50" charset="-128"/>
                <a:ea typeface="メイリオ" panose="020B0604030504040204" pitchFamily="50" charset="-128"/>
              </a:rPr>
              <a:t>です。</a:t>
            </a:r>
            <a:endParaRPr lang="en-US" altLang="ja-JP" sz="2400" dirty="0">
              <a:solidFill>
                <a:srgbClr val="0070C0"/>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b="1" dirty="0">
                <a:solidFill>
                  <a:srgbClr val="0070C0"/>
                </a:solidFill>
                <a:latin typeface="メイリオ" panose="020B0604030504040204" pitchFamily="50" charset="-128"/>
                <a:ea typeface="メイリオ" panose="020B0604030504040204" pitchFamily="50" charset="-128"/>
              </a:rPr>
              <a:t>一般植物の</a:t>
            </a:r>
            <a:r>
              <a:rPr lang="en-US" altLang="ja-JP" sz="2400" b="1" dirty="0">
                <a:solidFill>
                  <a:srgbClr val="0070C0"/>
                </a:solidFill>
                <a:latin typeface="メイリオ" panose="020B0604030504040204" pitchFamily="50" charset="-128"/>
                <a:ea typeface="メイリオ" panose="020B0604030504040204" pitchFamily="50" charset="-128"/>
              </a:rPr>
              <a:t>20</a:t>
            </a:r>
            <a:r>
              <a:rPr lang="ja-JP" altLang="en-US" sz="2400" b="1" dirty="0">
                <a:solidFill>
                  <a:srgbClr val="0070C0"/>
                </a:solidFill>
                <a:latin typeface="メイリオ" panose="020B0604030504040204" pitchFamily="50" charset="-128"/>
                <a:ea typeface="メイリオ" panose="020B0604030504040204" pitchFamily="50" charset="-128"/>
              </a:rPr>
              <a:t>倍の成長</a:t>
            </a:r>
            <a:r>
              <a:rPr lang="ja-JP" altLang="en-US" sz="2400" dirty="0">
                <a:solidFill>
                  <a:srgbClr val="0070C0"/>
                </a:solidFill>
                <a:latin typeface="メイリオ" panose="020B0604030504040204" pitchFamily="50" charset="-128"/>
                <a:ea typeface="メイリオ" panose="020B0604030504040204" pitchFamily="50" charset="-128"/>
              </a:rPr>
              <a:t>をし、「</a:t>
            </a:r>
            <a:r>
              <a:rPr lang="ja-JP" altLang="ja-JP" sz="2400" b="1" dirty="0">
                <a:solidFill>
                  <a:srgbClr val="0070C0"/>
                </a:solidFill>
                <a:latin typeface="メイリオ" panose="020B0604030504040204" pitchFamily="50" charset="-128"/>
                <a:ea typeface="メイリオ" panose="020B0604030504040204" pitchFamily="50" charset="-128"/>
              </a:rPr>
              <a:t>栄養価</a:t>
            </a:r>
            <a:r>
              <a:rPr lang="ja-JP" altLang="en-US" sz="2400" b="1" dirty="0">
                <a:solidFill>
                  <a:srgbClr val="0070C0"/>
                </a:solidFill>
                <a:latin typeface="メイリオ" panose="020B0604030504040204" pitchFamily="50" charset="-128"/>
                <a:ea typeface="メイリオ" panose="020B0604030504040204" pitchFamily="50" charset="-128"/>
              </a:rPr>
              <a:t>も</a:t>
            </a:r>
            <a:r>
              <a:rPr lang="ja-JP" altLang="ja-JP" sz="2400" b="1" dirty="0">
                <a:solidFill>
                  <a:srgbClr val="0070C0"/>
                </a:solidFill>
                <a:latin typeface="メイリオ" panose="020B0604030504040204" pitchFamily="50" charset="-128"/>
                <a:ea typeface="メイリオ" panose="020B0604030504040204" pitchFamily="50" charset="-128"/>
              </a:rPr>
              <a:t>高</a:t>
            </a:r>
            <a:r>
              <a:rPr lang="ja-JP" altLang="en-US" sz="2400" b="1" dirty="0">
                <a:solidFill>
                  <a:srgbClr val="0070C0"/>
                </a:solidFill>
                <a:latin typeface="メイリオ" panose="020B0604030504040204" pitchFamily="50" charset="-128"/>
                <a:ea typeface="メイリオ" panose="020B0604030504040204" pitchFamily="50" charset="-128"/>
              </a:rPr>
              <a:t>く</a:t>
            </a:r>
            <a:r>
              <a:rPr lang="ja-JP" altLang="ja-JP" sz="2400" dirty="0">
                <a:solidFill>
                  <a:srgbClr val="0070C0"/>
                </a:solidFill>
                <a:latin typeface="メイリオ" panose="020B0604030504040204" pitchFamily="50" charset="-128"/>
                <a:ea typeface="メイリオ" panose="020B0604030504040204" pitchFamily="50" charset="-128"/>
              </a:rPr>
              <a:t>」</a:t>
            </a:r>
            <a:r>
              <a:rPr lang="ja-JP" altLang="en-US" sz="2400" dirty="0">
                <a:solidFill>
                  <a:srgbClr val="0070C0"/>
                </a:solidFill>
                <a:latin typeface="メイリオ" panose="020B0604030504040204" pitchFamily="50" charset="-128"/>
                <a:ea typeface="メイリオ" panose="020B0604030504040204" pitchFamily="50" charset="-128"/>
              </a:rPr>
              <a:t>、人類が直面しているもう一つの課題</a:t>
            </a:r>
            <a:r>
              <a:rPr lang="ja-JP" altLang="en-US" sz="2400" b="1" dirty="0">
                <a:solidFill>
                  <a:srgbClr val="0070C0"/>
                </a:solidFill>
                <a:latin typeface="メイリオ" panose="020B0604030504040204" pitchFamily="50" charset="-128"/>
                <a:ea typeface="メイリオ" panose="020B0604030504040204" pitchFamily="50" charset="-128"/>
              </a:rPr>
              <a:t>「飢餓貧困」の解決</a:t>
            </a:r>
            <a:r>
              <a:rPr lang="ja-JP" altLang="en-US" sz="2400" dirty="0">
                <a:solidFill>
                  <a:srgbClr val="0070C0"/>
                </a:solidFill>
                <a:latin typeface="メイリオ" panose="020B0604030504040204" pitchFamily="50" charset="-128"/>
                <a:ea typeface="メイリオ" panose="020B0604030504040204" pitchFamily="50" charset="-128"/>
              </a:rPr>
              <a:t>にも役立つ稀有な存在です。</a:t>
            </a:r>
            <a:endParaRPr lang="en-US" altLang="ja-JP" sz="2400" dirty="0">
              <a:solidFill>
                <a:srgbClr val="0070C0"/>
              </a:solidFill>
              <a:latin typeface="メイリオ" panose="020B0604030504040204" pitchFamily="50" charset="-128"/>
              <a:ea typeface="メイリオ" panose="020B0604030504040204" pitchFamily="50" charset="-128"/>
            </a:endParaRPr>
          </a:p>
          <a:p>
            <a:pPr>
              <a:lnSpc>
                <a:spcPct val="100000"/>
              </a:lnSpc>
              <a:spcBef>
                <a:spcPct val="0"/>
              </a:spcBef>
              <a:buFontTx/>
              <a:buNone/>
            </a:pP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ja-JP" sz="2400" dirty="0">
                <a:solidFill>
                  <a:schemeClr val="tx1">
                    <a:lumMod val="95000"/>
                    <a:lumOff val="5000"/>
                  </a:schemeClr>
                </a:solidFill>
                <a:latin typeface="メイリオ" panose="020B0604030504040204" pitchFamily="50" charset="-128"/>
                <a:ea typeface="メイリオ" panose="020B0604030504040204" pitchFamily="50" charset="-128"/>
              </a:rPr>
              <a:t>モリンガ</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の普及で社会の格差を是正し、</a:t>
            </a:r>
            <a:r>
              <a:rPr lang="ja-JP" altLang="ja-JP" sz="2400" dirty="0">
                <a:solidFill>
                  <a:schemeClr val="tx1">
                    <a:lumMod val="95000"/>
                    <a:lumOff val="5000"/>
                  </a:schemeClr>
                </a:solidFill>
                <a:latin typeface="メイリオ" panose="020B0604030504040204" pitchFamily="50" charset="-128"/>
                <a:ea typeface="メイリオ" panose="020B0604030504040204" pitchFamily="50" charset="-128"/>
              </a:rPr>
              <a:t>多くの人の人生を変え</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、社会を変えて</a:t>
            </a:r>
            <a:r>
              <a:rPr lang="ja-JP" altLang="ja-JP" sz="2400" dirty="0">
                <a:solidFill>
                  <a:schemeClr val="tx1">
                    <a:lumMod val="95000"/>
                    <a:lumOff val="5000"/>
                  </a:schemeClr>
                </a:solidFill>
                <a:latin typeface="メイリオ" panose="020B0604030504040204" pitchFamily="50" charset="-128"/>
                <a:ea typeface="メイリオ" panose="020B0604030504040204" pitchFamily="50" charset="-128"/>
              </a:rPr>
              <a:t>しまうほどの</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インパクトがあります。</a:t>
            </a:r>
            <a:r>
              <a:rPr lang="ja-JP" altLang="ja-JP" sz="2400" b="1" dirty="0">
                <a:solidFill>
                  <a:schemeClr val="tx1">
                    <a:lumMod val="95000"/>
                    <a:lumOff val="5000"/>
                  </a:schemeClr>
                </a:solidFill>
                <a:latin typeface="メイリオ" panose="020B0604030504040204" pitchFamily="50" charset="-128"/>
                <a:ea typeface="メイリオ" panose="020B0604030504040204" pitchFamily="50" charset="-128"/>
              </a:rPr>
              <a:t>「モリンガ</a:t>
            </a:r>
            <a:r>
              <a:rPr lang="ja-JP" altLang="en-US" sz="2400" b="1" dirty="0">
                <a:solidFill>
                  <a:schemeClr val="tx1">
                    <a:lumMod val="95000"/>
                    <a:lumOff val="5000"/>
                  </a:schemeClr>
                </a:solidFill>
                <a:latin typeface="メイリオ" panose="020B0604030504040204" pitchFamily="50" charset="-128"/>
                <a:ea typeface="メイリオ" panose="020B0604030504040204" pitchFamily="50" charset="-128"/>
              </a:rPr>
              <a:t>の普及</a:t>
            </a:r>
            <a:r>
              <a:rPr lang="ja-JP" altLang="ja-JP" sz="2400" b="1" dirty="0">
                <a:solidFill>
                  <a:schemeClr val="tx1">
                    <a:lumMod val="95000"/>
                    <a:lumOff val="5000"/>
                  </a:schemeClr>
                </a:solidFill>
                <a:latin typeface="メイリオ" panose="020B0604030504040204" pitchFamily="50" charset="-128"/>
                <a:ea typeface="メイリオ" panose="020B0604030504040204" pitchFamily="50" charset="-128"/>
              </a:rPr>
              <a:t>を通じて多くの</a:t>
            </a:r>
            <a:r>
              <a:rPr lang="ja-JP" altLang="en-US" sz="2400" b="1" dirty="0">
                <a:solidFill>
                  <a:schemeClr val="tx1">
                    <a:lumMod val="95000"/>
                    <a:lumOff val="5000"/>
                  </a:schemeClr>
                </a:solidFill>
                <a:latin typeface="メイリオ" panose="020B0604030504040204" pitchFamily="50" charset="-128"/>
                <a:ea typeface="メイリオ" panose="020B0604030504040204" pitchFamily="50" charset="-128"/>
              </a:rPr>
              <a:t>人々が幸せに暮らせる社会を創造する</a:t>
            </a:r>
            <a:r>
              <a:rPr lang="ja-JP" altLang="ja-JP" sz="2400" b="1"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ことにあります</a:t>
            </a:r>
            <a:r>
              <a:rPr lang="ja-JP" altLang="ja-JP" sz="2400" dirty="0">
                <a:solidFill>
                  <a:schemeClr val="tx1">
                    <a:lumMod val="95000"/>
                    <a:lumOff val="5000"/>
                  </a:schemeClr>
                </a:solidFill>
                <a:latin typeface="メイリオ" panose="020B0604030504040204" pitchFamily="50" charset="-128"/>
                <a:ea typeface="メイリオ" panose="020B0604030504040204" pitchFamily="50" charset="-128"/>
              </a:rPr>
              <a:t>。</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DB7B89F-BAE2-D64F-4B66-34B8F626E02A}"/>
              </a:ext>
            </a:extLst>
          </p:cNvPr>
          <p:cNvSpPr txBox="1"/>
          <p:nvPr/>
        </p:nvSpPr>
        <p:spPr>
          <a:xfrm>
            <a:off x="815788" y="438381"/>
            <a:ext cx="10130118" cy="584775"/>
          </a:xfrm>
          <a:prstGeom prst="rect">
            <a:avLst/>
          </a:prstGeom>
          <a:solidFill>
            <a:schemeClr val="accent5">
              <a:lumMod val="60000"/>
              <a:lumOff val="40000"/>
            </a:schemeClr>
          </a:solidFill>
        </p:spPr>
        <p:txBody>
          <a:bodyPr wrap="square">
            <a:spAutoFit/>
          </a:bodyPr>
          <a:lstStyle/>
          <a:p>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モリンガってどんなもの？</a:t>
            </a:r>
            <a:r>
              <a:rPr lang="ja-JP" altLang="en-US" dirty="0">
                <a:latin typeface="メイリオ" panose="020B0604030504040204" pitchFamily="50" charset="-128"/>
                <a:ea typeface="メイリオ" panose="020B0604030504040204" pitchFamily="50" charset="-128"/>
              </a:rPr>
              <a:t>（ＦＡＯ　ＨＰより引用）</a:t>
            </a:r>
          </a:p>
        </p:txBody>
      </p:sp>
      <p:sp>
        <p:nvSpPr>
          <p:cNvPr id="5" name="テキスト ボックス 4">
            <a:extLst>
              <a:ext uri="{FF2B5EF4-FFF2-40B4-BE49-F238E27FC236}">
                <a16:creationId xmlns:a16="http://schemas.microsoft.com/office/drawing/2014/main" id="{CFCE9091-C18A-0900-5E7D-8E7F7160676E}"/>
              </a:ext>
            </a:extLst>
          </p:cNvPr>
          <p:cNvSpPr txBox="1"/>
          <p:nvPr/>
        </p:nvSpPr>
        <p:spPr>
          <a:xfrm>
            <a:off x="914400" y="1023156"/>
            <a:ext cx="10237694" cy="3139321"/>
          </a:xfrm>
          <a:prstGeom prst="rect">
            <a:avLst/>
          </a:prstGeom>
          <a:noFill/>
        </p:spPr>
        <p:txBody>
          <a:bodyPr wrap="square">
            <a:spAutoFit/>
          </a:bodyPr>
          <a:lstStyle/>
          <a:p>
            <a:pPr eaLnBrk="1" hangingPunct="1">
              <a:lnSpc>
                <a:spcPct val="100000"/>
              </a:lnSpc>
              <a:spcBef>
                <a:spcPct val="0"/>
              </a:spcBef>
              <a:buFontTx/>
              <a:buNone/>
            </a:pPr>
            <a:r>
              <a:rPr lang="ja-JP" altLang="en-US" sz="1800" dirty="0">
                <a:solidFill>
                  <a:srgbClr val="006600"/>
                </a:solidFill>
                <a:latin typeface="メイリオ" panose="020B0604030504040204" pitchFamily="50" charset="-128"/>
                <a:ea typeface="メイリオ" panose="020B0604030504040204" pitchFamily="50" charset="-128"/>
              </a:rPr>
              <a:t>モリンガは、多目的用途の低木や木の属です。</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en-US" altLang="ja-JP" sz="1800" dirty="0">
                <a:solidFill>
                  <a:srgbClr val="006600"/>
                </a:solidFill>
                <a:latin typeface="メイリオ" panose="020B0604030504040204" pitchFamily="50" charset="-128"/>
                <a:ea typeface="メイリオ" panose="020B0604030504040204" pitchFamily="50" charset="-128"/>
              </a:rPr>
              <a:t>※</a:t>
            </a:r>
            <a:r>
              <a:rPr lang="ja-JP" altLang="en-US" sz="1800" b="1" u="sng" dirty="0">
                <a:solidFill>
                  <a:srgbClr val="006600"/>
                </a:solidFill>
                <a:latin typeface="メイリオ" panose="020B0604030504040204" pitchFamily="50" charset="-128"/>
                <a:ea typeface="メイリオ" panose="020B0604030504040204" pitchFamily="50" charset="-128"/>
              </a:rPr>
              <a:t>その葉、根、そして未熟な鞘は野菜として消費</a:t>
            </a:r>
            <a:r>
              <a:rPr lang="ja-JP" altLang="en-US" sz="1800" dirty="0">
                <a:solidFill>
                  <a:srgbClr val="006600"/>
                </a:solidFill>
                <a:latin typeface="メイリオ" panose="020B0604030504040204" pitchFamily="50" charset="-128"/>
                <a:ea typeface="メイリオ" panose="020B0604030504040204" pitchFamily="50" charset="-128"/>
              </a:rPr>
              <a:t>されます。</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en-US" altLang="ja-JP" sz="1800" dirty="0">
                <a:solidFill>
                  <a:srgbClr val="006600"/>
                </a:solidFill>
                <a:latin typeface="メイリオ" panose="020B0604030504040204" pitchFamily="50" charset="-128"/>
                <a:ea typeface="メイリオ" panose="020B0604030504040204" pitchFamily="50" charset="-128"/>
              </a:rPr>
              <a:t>※</a:t>
            </a:r>
            <a:r>
              <a:rPr lang="ja-JP" altLang="en-US" sz="1800" dirty="0">
                <a:solidFill>
                  <a:srgbClr val="006600"/>
                </a:solidFill>
                <a:latin typeface="メイリオ" panose="020B0604030504040204" pitchFamily="50" charset="-128"/>
                <a:ea typeface="メイリオ" panose="020B0604030504040204" pitchFamily="50" charset="-128"/>
              </a:rPr>
              <a:t>モリンガの木のすべての部分 </a:t>
            </a:r>
            <a:r>
              <a:rPr lang="en-US" altLang="ja-JP" sz="1800" dirty="0">
                <a:solidFill>
                  <a:srgbClr val="006600"/>
                </a:solidFill>
                <a:latin typeface="メイリオ" panose="020B0604030504040204" pitchFamily="50" charset="-128"/>
                <a:ea typeface="メイリオ" panose="020B0604030504040204" pitchFamily="50" charset="-128"/>
              </a:rPr>
              <a:t>- </a:t>
            </a:r>
            <a:r>
              <a:rPr lang="ja-JP" altLang="en-US" sz="1800" dirty="0">
                <a:solidFill>
                  <a:srgbClr val="006600"/>
                </a:solidFill>
                <a:latin typeface="メイリオ" panose="020B0604030504040204" pitchFamily="50" charset="-128"/>
                <a:ea typeface="メイリオ" panose="020B0604030504040204" pitchFamily="50" charset="-128"/>
              </a:rPr>
              <a:t>樹皮、さや、葉、木の実、種子、塊茎、根</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ja-JP" altLang="en-US" sz="1800" dirty="0">
                <a:solidFill>
                  <a:srgbClr val="006600"/>
                </a:solidFill>
                <a:latin typeface="メイリオ" panose="020B0604030504040204" pitchFamily="50" charset="-128"/>
                <a:ea typeface="メイリオ" panose="020B0604030504040204" pitchFamily="50" charset="-128"/>
              </a:rPr>
              <a:t>　花 は食用になります。</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en-US" altLang="ja-JP" sz="1800" dirty="0">
                <a:solidFill>
                  <a:srgbClr val="006600"/>
                </a:solidFill>
                <a:latin typeface="メイリオ" panose="020B0604030504040204" pitchFamily="50" charset="-128"/>
                <a:ea typeface="メイリオ" panose="020B0604030504040204" pitchFamily="50" charset="-128"/>
              </a:rPr>
              <a:t>※</a:t>
            </a:r>
            <a:r>
              <a:rPr lang="ja-JP" altLang="en-US" sz="1800" dirty="0">
                <a:solidFill>
                  <a:srgbClr val="006600"/>
                </a:solidFill>
                <a:latin typeface="メイリオ" panose="020B0604030504040204" pitchFamily="50" charset="-128"/>
                <a:ea typeface="メイリオ" panose="020B0604030504040204" pitchFamily="50" charset="-128"/>
              </a:rPr>
              <a:t>葉は新鮮なまま使用するか、乾燥させて粉末にする。</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en-US" altLang="ja-JP" sz="1800" dirty="0">
                <a:solidFill>
                  <a:srgbClr val="006600"/>
                </a:solidFill>
                <a:latin typeface="メイリオ" panose="020B0604030504040204" pitchFamily="50" charset="-128"/>
                <a:ea typeface="メイリオ" panose="020B0604030504040204" pitchFamily="50" charset="-128"/>
              </a:rPr>
              <a:t>※</a:t>
            </a:r>
            <a:r>
              <a:rPr lang="ja-JP" altLang="en-US" sz="1800" dirty="0">
                <a:solidFill>
                  <a:srgbClr val="006600"/>
                </a:solidFill>
                <a:latin typeface="メイリオ" panose="020B0604030504040204" pitchFamily="50" charset="-128"/>
                <a:ea typeface="メイリオ" panose="020B0604030504040204" pitchFamily="50" charset="-128"/>
              </a:rPr>
              <a:t>種子のさやはまだ緑色のまま摘み取られ、新鮮に食べられたり調理された</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ja-JP" altLang="en-US" sz="1800" dirty="0">
                <a:solidFill>
                  <a:srgbClr val="006600"/>
                </a:solidFill>
                <a:latin typeface="メイリオ" panose="020B0604030504040204" pitchFamily="50" charset="-128"/>
                <a:ea typeface="メイリオ" panose="020B0604030504040204" pitchFamily="50" charset="-128"/>
              </a:rPr>
              <a:t>　りします。</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en-US" altLang="ja-JP" sz="1800" dirty="0">
                <a:solidFill>
                  <a:srgbClr val="006600"/>
                </a:solidFill>
                <a:latin typeface="メイリオ" panose="020B0604030504040204" pitchFamily="50" charset="-128"/>
                <a:ea typeface="メイリオ" panose="020B0604030504040204" pitchFamily="50" charset="-128"/>
              </a:rPr>
              <a:t>※</a:t>
            </a:r>
            <a:r>
              <a:rPr lang="ja-JP" altLang="en-US" sz="1800" dirty="0">
                <a:solidFill>
                  <a:srgbClr val="006600"/>
                </a:solidFill>
                <a:latin typeface="メイリオ" panose="020B0604030504040204" pitchFamily="50" charset="-128"/>
                <a:ea typeface="メイリオ" panose="020B0604030504040204" pitchFamily="50" charset="-128"/>
              </a:rPr>
              <a:t>モリンガの種子油は甘く、焦げ付きにくく、乾燥しにくく、悪臭に強い、</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ja-JP" altLang="en-US" sz="1800" dirty="0">
                <a:solidFill>
                  <a:srgbClr val="006600"/>
                </a:solidFill>
                <a:latin typeface="メイリオ" panose="020B0604030504040204" pitchFamily="50" charset="-128"/>
                <a:ea typeface="メイリオ" panose="020B0604030504040204" pitchFamily="50" charset="-128"/>
              </a:rPr>
              <a:t>　種子からのケーキは飲料水の浄化に使用されます。</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en-US" altLang="ja-JP" sz="1800" dirty="0">
                <a:solidFill>
                  <a:srgbClr val="006600"/>
                </a:solidFill>
                <a:latin typeface="メイリオ" panose="020B0604030504040204" pitchFamily="50" charset="-128"/>
                <a:ea typeface="メイリオ" panose="020B0604030504040204" pitchFamily="50" charset="-128"/>
              </a:rPr>
              <a:t>※</a:t>
            </a:r>
            <a:r>
              <a:rPr lang="ja-JP" altLang="en-US" sz="1800" dirty="0">
                <a:solidFill>
                  <a:srgbClr val="006600"/>
                </a:solidFill>
                <a:latin typeface="メイリオ" panose="020B0604030504040204" pitchFamily="50" charset="-128"/>
                <a:ea typeface="メイリオ" panose="020B0604030504040204" pitchFamily="50" charset="-128"/>
              </a:rPr>
              <a:t>種子はまた、生を食べる、ローストする、粉末にする、お茶を入れる、またはカレーに使用す　</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ja-JP" altLang="en-US" dirty="0">
                <a:solidFill>
                  <a:srgbClr val="006600"/>
                </a:solidFill>
                <a:latin typeface="メイリオ" panose="020B0604030504040204" pitchFamily="50" charset="-128"/>
                <a:ea typeface="メイリオ" panose="020B0604030504040204" pitchFamily="50" charset="-128"/>
              </a:rPr>
              <a:t>　</a:t>
            </a:r>
            <a:r>
              <a:rPr lang="ja-JP" altLang="en-US" sz="1800" dirty="0">
                <a:solidFill>
                  <a:srgbClr val="006600"/>
                </a:solidFill>
                <a:latin typeface="メイリオ" panose="020B0604030504040204" pitchFamily="50" charset="-128"/>
                <a:ea typeface="メイリオ" panose="020B0604030504040204" pitchFamily="50" charset="-128"/>
              </a:rPr>
              <a:t>ることもできます。</a:t>
            </a:r>
          </a:p>
        </p:txBody>
      </p:sp>
      <p:sp>
        <p:nvSpPr>
          <p:cNvPr id="7" name="テキスト ボックス 6">
            <a:extLst>
              <a:ext uri="{FF2B5EF4-FFF2-40B4-BE49-F238E27FC236}">
                <a16:creationId xmlns:a16="http://schemas.microsoft.com/office/drawing/2014/main" id="{ABC2ECFE-1B4D-76AE-1C1E-1DA7AA2B3365}"/>
              </a:ext>
            </a:extLst>
          </p:cNvPr>
          <p:cNvSpPr txBox="1"/>
          <p:nvPr/>
        </p:nvSpPr>
        <p:spPr>
          <a:xfrm>
            <a:off x="735105" y="4162477"/>
            <a:ext cx="10721789" cy="2123658"/>
          </a:xfrm>
          <a:prstGeom prst="rect">
            <a:avLst/>
          </a:prstGeom>
          <a:solidFill>
            <a:schemeClr val="accent6">
              <a:lumMod val="20000"/>
              <a:lumOff val="80000"/>
            </a:schemeClr>
          </a:solidFill>
        </p:spPr>
        <p:txBody>
          <a:bodyPr wrap="square">
            <a:spAutoFit/>
          </a:bodyPr>
          <a:lstStyle/>
          <a:p>
            <a:pPr eaLnBrk="1" hangingPunct="1">
              <a:lnSpc>
                <a:spcPct val="100000"/>
              </a:lnSpc>
              <a:spcBef>
                <a:spcPct val="0"/>
              </a:spcBef>
              <a:buFontTx/>
              <a:buNone/>
            </a:pPr>
            <a:r>
              <a:rPr lang="ja-JP" altLang="en-US" sz="2400" b="1" dirty="0">
                <a:solidFill>
                  <a:srgbClr val="006600"/>
                </a:solidFill>
                <a:latin typeface="メイリオ" panose="020B0604030504040204" pitchFamily="50" charset="-128"/>
                <a:ea typeface="メイリオ" panose="020B0604030504040204" pitchFamily="50" charset="-128"/>
              </a:rPr>
              <a:t>❖モリンガの特別な資質～バランスよい豊富な栄養価</a:t>
            </a:r>
          </a:p>
          <a:p>
            <a:pPr eaLnBrk="1" hangingPunct="1">
              <a:lnSpc>
                <a:spcPct val="100000"/>
              </a:lnSpc>
              <a:spcBef>
                <a:spcPct val="0"/>
              </a:spcBef>
            </a:pPr>
            <a:r>
              <a:rPr lang="ja-JP" altLang="en-US" sz="1800" dirty="0">
                <a:solidFill>
                  <a:srgbClr val="006600"/>
                </a:solidFill>
                <a:latin typeface="メイリオ" panose="020B0604030504040204" pitchFamily="50" charset="-128"/>
                <a:ea typeface="メイリオ" panose="020B0604030504040204" pitchFamily="50" charset="-128"/>
              </a:rPr>
              <a:t>葉にはたんぱく質、ビタミン</a:t>
            </a:r>
            <a:r>
              <a:rPr lang="en-US" altLang="ja-JP" sz="1800" dirty="0">
                <a:solidFill>
                  <a:srgbClr val="006600"/>
                </a:solidFill>
                <a:latin typeface="メイリオ" panose="020B0604030504040204" pitchFamily="50" charset="-128"/>
                <a:ea typeface="メイリオ" panose="020B0604030504040204" pitchFamily="50" charset="-128"/>
              </a:rPr>
              <a:t>A</a:t>
            </a:r>
            <a:r>
              <a:rPr lang="ja-JP" altLang="en-US" sz="1800" dirty="0">
                <a:solidFill>
                  <a:srgbClr val="006600"/>
                </a:solidFill>
                <a:latin typeface="メイリオ" panose="020B0604030504040204" pitchFamily="50" charset="-128"/>
                <a:ea typeface="メイリオ" panose="020B0604030504040204" pitchFamily="50" charset="-128"/>
              </a:rPr>
              <a:t>、</a:t>
            </a:r>
            <a:r>
              <a:rPr lang="en-US" altLang="ja-JP" sz="1800" dirty="0">
                <a:solidFill>
                  <a:srgbClr val="006600"/>
                </a:solidFill>
                <a:latin typeface="メイリオ" panose="020B0604030504040204" pitchFamily="50" charset="-128"/>
                <a:ea typeface="メイリオ" panose="020B0604030504040204" pitchFamily="50" charset="-128"/>
              </a:rPr>
              <a:t>B</a:t>
            </a:r>
            <a:r>
              <a:rPr lang="ja-JP" altLang="en-US" sz="1800" dirty="0">
                <a:solidFill>
                  <a:srgbClr val="006600"/>
                </a:solidFill>
                <a:latin typeface="メイリオ" panose="020B0604030504040204" pitchFamily="50" charset="-128"/>
                <a:ea typeface="メイリオ" panose="020B0604030504040204" pitchFamily="50" charset="-128"/>
              </a:rPr>
              <a:t>、</a:t>
            </a:r>
            <a:r>
              <a:rPr lang="en-US" altLang="ja-JP" sz="1800" dirty="0">
                <a:solidFill>
                  <a:srgbClr val="006600"/>
                </a:solidFill>
                <a:latin typeface="メイリオ" panose="020B0604030504040204" pitchFamily="50" charset="-128"/>
                <a:ea typeface="メイリオ" panose="020B0604030504040204" pitchFamily="50" charset="-128"/>
              </a:rPr>
              <a:t>C</a:t>
            </a:r>
            <a:r>
              <a:rPr lang="ja-JP" altLang="en-US" sz="1800" dirty="0">
                <a:solidFill>
                  <a:srgbClr val="006600"/>
                </a:solidFill>
                <a:latin typeface="メイリオ" panose="020B0604030504040204" pitchFamily="50" charset="-128"/>
                <a:ea typeface="メイリオ" panose="020B0604030504040204" pitchFamily="50" charset="-128"/>
              </a:rPr>
              <a:t>、ミネラルが豊富に含まれています。</a:t>
            </a:r>
            <a:endParaRPr lang="en-US" altLang="ja-JP" sz="1800" dirty="0">
              <a:solidFill>
                <a:srgbClr val="006600"/>
              </a:solidFill>
              <a:latin typeface="メイリオ" panose="020B0604030504040204" pitchFamily="50" charset="-128"/>
              <a:ea typeface="メイリオ" panose="020B0604030504040204" pitchFamily="50" charset="-128"/>
            </a:endParaRPr>
          </a:p>
          <a:p>
            <a:pPr eaLnBrk="1" hangingPunct="1">
              <a:lnSpc>
                <a:spcPct val="100000"/>
              </a:lnSpc>
              <a:spcBef>
                <a:spcPct val="0"/>
              </a:spcBef>
            </a:pPr>
            <a:r>
              <a:rPr lang="ja-JP" altLang="en-US" sz="1800" dirty="0">
                <a:solidFill>
                  <a:srgbClr val="006600"/>
                </a:solidFill>
                <a:latin typeface="メイリオ" panose="020B0604030504040204" pitchFamily="50" charset="-128"/>
                <a:ea typeface="メイリオ" panose="020B0604030504040204" pitchFamily="50" charset="-128"/>
              </a:rPr>
              <a:t>妊娠中や授乳中の母親、そして幼い子供たちに強くお勧めします。</a:t>
            </a:r>
          </a:p>
          <a:p>
            <a:pPr eaLnBrk="1" hangingPunct="1">
              <a:lnSpc>
                <a:spcPct val="100000"/>
              </a:lnSpc>
              <a:spcBef>
                <a:spcPct val="0"/>
              </a:spcBef>
            </a:pPr>
            <a:r>
              <a:rPr lang="ja-JP" altLang="en-US" sz="1800" dirty="0">
                <a:solidFill>
                  <a:srgbClr val="006600"/>
                </a:solidFill>
                <a:latin typeface="メイリオ" panose="020B0604030504040204" pitchFamily="50" charset="-128"/>
                <a:ea typeface="メイリオ" panose="020B0604030504040204" pitchFamily="50" charset="-128"/>
              </a:rPr>
              <a:t>植物は乾季や干ばつの時期に葉を作り、他にほとんど食べ物がない場合は緑の野菜の優れた供給源です。</a:t>
            </a:r>
          </a:p>
          <a:p>
            <a:pPr eaLnBrk="1" hangingPunct="1">
              <a:lnSpc>
                <a:spcPct val="100000"/>
              </a:lnSpc>
              <a:spcBef>
                <a:spcPct val="0"/>
              </a:spcBef>
            </a:pPr>
            <a:r>
              <a:rPr lang="ja-JP" altLang="en-US" sz="1800" dirty="0">
                <a:solidFill>
                  <a:srgbClr val="006600"/>
                </a:solidFill>
                <a:latin typeface="メイリオ" panose="020B0604030504040204" pitchFamily="50" charset="-128"/>
                <a:ea typeface="メイリオ" panose="020B0604030504040204" pitchFamily="50" charset="-128"/>
              </a:rPr>
              <a:t>急成長しており、干ばつ耐性があります（伐採を許容しません）。</a:t>
            </a:r>
          </a:p>
          <a:p>
            <a:pPr eaLnBrk="1" hangingPunct="1">
              <a:lnSpc>
                <a:spcPct val="100000"/>
              </a:lnSpc>
              <a:spcBef>
                <a:spcPct val="0"/>
              </a:spcBef>
            </a:pPr>
            <a:r>
              <a:rPr lang="ja-JP" altLang="en-US" sz="1800" dirty="0">
                <a:solidFill>
                  <a:srgbClr val="006600"/>
                </a:solidFill>
                <a:latin typeface="メイリオ" panose="020B0604030504040204" pitchFamily="50" charset="-128"/>
                <a:ea typeface="メイリオ" panose="020B0604030504040204" pitchFamily="50" charset="-128"/>
              </a:rPr>
              <a:t>モリンガ製品は、抗生物質、抗トリパノソーマ、低血圧、鎮痙、抗潰瘍、抗炎症、低コレステロール血症、および血糖降下作用を示します。</a:t>
            </a:r>
            <a:endParaRPr lang="en-US" altLang="ja-JP" sz="1800" dirty="0">
              <a:solidFill>
                <a:srgbClr val="006600"/>
              </a:solidFill>
              <a:latin typeface="メイリオ" panose="020B0604030504040204" pitchFamily="50" charset="-128"/>
              <a:ea typeface="メイリオ" panose="020B0604030504040204" pitchFamily="50" charset="-128"/>
            </a:endParaRPr>
          </a:p>
        </p:txBody>
      </p:sp>
      <p:pic>
        <p:nvPicPr>
          <p:cNvPr id="8" name="図 9" descr="http://www.unic.or.jp/files/fao_logo1-1-290x56.jpg">
            <a:extLst>
              <a:ext uri="{FF2B5EF4-FFF2-40B4-BE49-F238E27FC236}">
                <a16:creationId xmlns:a16="http://schemas.microsoft.com/office/drawing/2014/main" id="{C025737D-61FB-6197-D649-A775473F2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358" y="438381"/>
            <a:ext cx="3028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223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下矢印 1">
            <a:extLst>
              <a:ext uri="{FF2B5EF4-FFF2-40B4-BE49-F238E27FC236}">
                <a16:creationId xmlns:a16="http://schemas.microsoft.com/office/drawing/2014/main" id="{929746A7-E183-3AC2-04BC-ADBA2FCA4B6B}"/>
              </a:ext>
            </a:extLst>
          </p:cNvPr>
          <p:cNvSpPr/>
          <p:nvPr/>
        </p:nvSpPr>
        <p:spPr>
          <a:xfrm>
            <a:off x="923365" y="484094"/>
            <a:ext cx="10506635" cy="190948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メイリオ" panose="020B0604030504040204" pitchFamily="50" charset="-128"/>
                <a:ea typeface="メイリオ" panose="020B0604030504040204" pitchFamily="50" charset="-128"/>
              </a:rPr>
              <a:t>モリンガで新しい森をつくれば</a:t>
            </a:r>
            <a:endParaRPr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炭素を吸収し、生物多様性を支え、人間社会に燃料、食糧、医薬品などを供給し、地表を保護して洪水や干ばつの防止に効果を発揮する</a:t>
            </a:r>
          </a:p>
        </p:txBody>
      </p:sp>
      <p:sp>
        <p:nvSpPr>
          <p:cNvPr id="3" name="吹き出し: 下矢印 2">
            <a:extLst>
              <a:ext uri="{FF2B5EF4-FFF2-40B4-BE49-F238E27FC236}">
                <a16:creationId xmlns:a16="http://schemas.microsoft.com/office/drawing/2014/main" id="{17DB9837-3E46-9FB1-4B88-83C7E00CF591}"/>
              </a:ext>
            </a:extLst>
          </p:cNvPr>
          <p:cNvSpPr/>
          <p:nvPr/>
        </p:nvSpPr>
        <p:spPr>
          <a:xfrm>
            <a:off x="923365" y="2411506"/>
            <a:ext cx="10506635" cy="149710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長期的なプロジェクトなので現地コミニティーを巻き込むことが不可欠</a:t>
            </a:r>
          </a:p>
        </p:txBody>
      </p:sp>
      <p:sp>
        <p:nvSpPr>
          <p:cNvPr id="4" name="吹き出し: 下矢印 3">
            <a:extLst>
              <a:ext uri="{FF2B5EF4-FFF2-40B4-BE49-F238E27FC236}">
                <a16:creationId xmlns:a16="http://schemas.microsoft.com/office/drawing/2014/main" id="{143B039E-DB30-FF6F-E0A9-C20B7AA87247}"/>
              </a:ext>
            </a:extLst>
          </p:cNvPr>
          <p:cNvSpPr/>
          <p:nvPr/>
        </p:nvSpPr>
        <p:spPr>
          <a:xfrm>
            <a:off x="923365" y="3957918"/>
            <a:ext cx="10506635" cy="149710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メイリオ" panose="020B0604030504040204" pitchFamily="50" charset="-128"/>
                <a:ea typeface="メイリオ" panose="020B0604030504040204" pitchFamily="50" charset="-128"/>
              </a:rPr>
              <a:t>植林から最終的な収穫まで連続性を維持する</a:t>
            </a: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初期費用の提供、製品の市場開拓、土地の権利の明確化</a:t>
            </a:r>
            <a:endParaRPr kumimoji="1" lang="ja-JP" altLang="en-US" sz="2400"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9D18DC93-E61E-E804-780F-3C4BD9D7C85A}"/>
              </a:ext>
            </a:extLst>
          </p:cNvPr>
          <p:cNvSpPr/>
          <p:nvPr/>
        </p:nvSpPr>
        <p:spPr>
          <a:xfrm>
            <a:off x="923365" y="5504330"/>
            <a:ext cx="10587317" cy="860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モリンガの植林は、大気中の二酸化炭素の減少とともに地域社会経済的にも公平な分配による新しい社会づくりに貢献することができる</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8352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雲形吹き出し 3">
            <a:extLst>
              <a:ext uri="{FF2B5EF4-FFF2-40B4-BE49-F238E27FC236}">
                <a16:creationId xmlns:a16="http://schemas.microsoft.com/office/drawing/2014/main" id="{126D8694-5659-48B6-8C6B-FC38E1C959BF}"/>
              </a:ext>
            </a:extLst>
          </p:cNvPr>
          <p:cNvSpPr/>
          <p:nvPr/>
        </p:nvSpPr>
        <p:spPr>
          <a:xfrm>
            <a:off x="10058400" y="2184400"/>
            <a:ext cx="1295400" cy="9477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5123" name="タイトル 1">
            <a:extLst>
              <a:ext uri="{FF2B5EF4-FFF2-40B4-BE49-F238E27FC236}">
                <a16:creationId xmlns:a16="http://schemas.microsoft.com/office/drawing/2014/main" id="{5AF38F8B-4E7B-4F71-8626-F64EDFD570CD}"/>
              </a:ext>
            </a:extLst>
          </p:cNvPr>
          <p:cNvSpPr>
            <a:spLocks noGrp="1"/>
          </p:cNvSpPr>
          <p:nvPr>
            <p:ph type="title"/>
          </p:nvPr>
        </p:nvSpPr>
        <p:spPr>
          <a:solidFill>
            <a:srgbClr val="0070C0"/>
          </a:solidFill>
        </p:spPr>
        <p:txBody>
          <a:bodyPr>
            <a:normAutofit/>
          </a:bodyPr>
          <a:lstStyle/>
          <a:p>
            <a:pPr eaLnBrk="1" hangingPunct="1"/>
            <a:r>
              <a:rPr lang="ja-JP" altLang="en-US" sz="3600" dirty="0">
                <a:latin typeface="メイリオ" panose="020B0604030504040204" pitchFamily="50" charset="-128"/>
                <a:ea typeface="メイリオ" panose="020B0604030504040204" pitchFamily="50" charset="-128"/>
              </a:rPr>
              <a:t>　　</a:t>
            </a:r>
            <a:r>
              <a:rPr lang="ja-JP" altLang="en-US" sz="3600" dirty="0">
                <a:solidFill>
                  <a:schemeClr val="bg1">
                    <a:lumMod val="95000"/>
                  </a:schemeClr>
                </a:solidFill>
                <a:latin typeface="メイリオ" panose="020B0604030504040204" pitchFamily="50" charset="-128"/>
                <a:ea typeface="メイリオ" panose="020B0604030504040204" pitchFamily="50" charset="-128"/>
              </a:rPr>
              <a:t>大地を守る健全な農業の普及にも役立つ</a:t>
            </a:r>
            <a:br>
              <a:rPr lang="en-US" altLang="ja-JP" sz="3600" dirty="0">
                <a:solidFill>
                  <a:schemeClr val="bg1">
                    <a:lumMod val="95000"/>
                  </a:schemeClr>
                </a:solidFill>
                <a:latin typeface="メイリオ" panose="020B0604030504040204" pitchFamily="50" charset="-128"/>
                <a:ea typeface="メイリオ" panose="020B0604030504040204" pitchFamily="50" charset="-128"/>
              </a:rPr>
            </a:br>
            <a:r>
              <a:rPr lang="ja-JP" altLang="en-US" sz="3600" dirty="0">
                <a:solidFill>
                  <a:schemeClr val="bg1">
                    <a:lumMod val="95000"/>
                  </a:schemeClr>
                </a:solidFill>
                <a:latin typeface="メイリオ" panose="020B0604030504040204" pitchFamily="50" charset="-128"/>
                <a:ea typeface="メイリオ" panose="020B0604030504040204" pitchFamily="50" charset="-128"/>
              </a:rPr>
              <a:t>　　　　</a:t>
            </a:r>
            <a:r>
              <a:rPr lang="ja-JP" altLang="en-US" sz="3200" b="1" dirty="0">
                <a:solidFill>
                  <a:schemeClr val="bg1">
                    <a:lumMod val="95000"/>
                  </a:schemeClr>
                </a:solidFill>
                <a:latin typeface="メイリオ" panose="020B0604030504040204" pitchFamily="50" charset="-128"/>
                <a:ea typeface="メイリオ" panose="020B0604030504040204" pitchFamily="50" charset="-128"/>
              </a:rPr>
              <a:t>モリンガで地球環境を洗いなおす</a:t>
            </a:r>
          </a:p>
        </p:txBody>
      </p:sp>
      <p:sp>
        <p:nvSpPr>
          <p:cNvPr id="3" name="テキスト ボックス 2">
            <a:extLst>
              <a:ext uri="{FF2B5EF4-FFF2-40B4-BE49-F238E27FC236}">
                <a16:creationId xmlns:a16="http://schemas.microsoft.com/office/drawing/2014/main" id="{0147FC12-ADC4-445B-8BC2-FCB251E08A2E}"/>
              </a:ext>
            </a:extLst>
          </p:cNvPr>
          <p:cNvSpPr txBox="1"/>
          <p:nvPr/>
        </p:nvSpPr>
        <p:spPr>
          <a:xfrm>
            <a:off x="914400" y="1879600"/>
            <a:ext cx="10482263" cy="4432300"/>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地球の化石原料をベースにした、化学肥料、化学農薬をベースにする現代農法は明らかに</a:t>
            </a:r>
            <a:r>
              <a:rPr lang="ja-JP" altLang="en-US" sz="3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失敗</a:t>
            </a:r>
            <a:endParaRPr lang="en-US" altLang="ja-JP" sz="3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①土壌にダメージを与えている</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　②水資源を枯渇させている</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　③日々食べる食べ物の栄養価を劣化させている</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　④地球上の生物多様性を減少させている</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　⑤貴重な野生生物を絶滅に追い込んでいる</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　⑥地球環境を汚染している</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endParaRPr lang="ja-JP" altLang="en-US" dirty="0">
              <a:latin typeface="+mn-lt"/>
              <a:ea typeface="+mn-ea"/>
            </a:endParaRPr>
          </a:p>
        </p:txBody>
      </p:sp>
    </p:spTree>
    <p:extLst>
      <p:ext uri="{BB962C8B-B14F-4D97-AF65-F5344CB8AC3E}">
        <p14:creationId xmlns:p14="http://schemas.microsoft.com/office/powerpoint/2010/main" val="294306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吹き出し: 下矢印 7">
            <a:extLst>
              <a:ext uri="{FF2B5EF4-FFF2-40B4-BE49-F238E27FC236}">
                <a16:creationId xmlns:a16="http://schemas.microsoft.com/office/drawing/2014/main" id="{CD61339D-016B-0DFC-0003-2E97D3410E03}"/>
              </a:ext>
            </a:extLst>
          </p:cNvPr>
          <p:cNvSpPr/>
          <p:nvPr/>
        </p:nvSpPr>
        <p:spPr>
          <a:xfrm>
            <a:off x="5504329" y="2342108"/>
            <a:ext cx="5342965" cy="173683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361E120-E380-CADB-8071-7CABE06B8ADE}"/>
              </a:ext>
            </a:extLst>
          </p:cNvPr>
          <p:cNvSpPr>
            <a:spLocks noGrp="1"/>
          </p:cNvSpPr>
          <p:nvPr>
            <p:ph type="title"/>
          </p:nvPr>
        </p:nvSpPr>
        <p:spPr>
          <a:xfrm>
            <a:off x="838200" y="365126"/>
            <a:ext cx="10515600" cy="825502"/>
          </a:xfrm>
          <a:solidFill>
            <a:schemeClr val="accent5">
              <a:lumMod val="40000"/>
              <a:lumOff val="60000"/>
            </a:schemeClr>
          </a:solidFill>
          <a:ln w="19050">
            <a:solidFill>
              <a:srgbClr val="C00000"/>
            </a:solidFill>
          </a:ln>
        </p:spPr>
        <p:txBody>
          <a:bodyPr>
            <a:normAutofit/>
          </a:bodyPr>
          <a:lstStyle/>
          <a:p>
            <a:r>
              <a:rPr kumimoji="1" lang="ja-JP" altLang="en-US" sz="3600" dirty="0">
                <a:latin typeface="メイリオ" panose="020B0604030504040204" pitchFamily="50" charset="-128"/>
                <a:ea typeface="メイリオ" panose="020B0604030504040204" pitchFamily="50" charset="-128"/>
              </a:rPr>
              <a:t>人類が生きることで森を壊して、生活環境の劣化</a:t>
            </a:r>
          </a:p>
        </p:txBody>
      </p:sp>
      <p:pic>
        <p:nvPicPr>
          <p:cNvPr id="3" name="Picture 4" descr="C:\Documents and Settings\Administrator.VIVO-DM\My Documents\My Pictures\8000nen_mae.gif">
            <a:extLst>
              <a:ext uri="{FF2B5EF4-FFF2-40B4-BE49-F238E27FC236}">
                <a16:creationId xmlns:a16="http://schemas.microsoft.com/office/drawing/2014/main" id="{13BA2263-5613-0D82-2196-228631AA3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24" y="1476375"/>
            <a:ext cx="456088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7ED94524-7340-613C-756F-6F2B90F7AA8C}"/>
              </a:ext>
            </a:extLst>
          </p:cNvPr>
          <p:cNvSpPr txBox="1">
            <a:spLocks noChangeArrowheads="1"/>
          </p:cNvSpPr>
          <p:nvPr/>
        </p:nvSpPr>
        <p:spPr bwMode="auto">
          <a:xfrm>
            <a:off x="921871" y="5891117"/>
            <a:ext cx="10633635"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50000"/>
              </a:spcBef>
              <a:buFontTx/>
              <a:buNone/>
            </a:pPr>
            <a:r>
              <a:rPr lang="en-US" altLang="ja-JP" sz="1800" b="1" dirty="0">
                <a:latin typeface="Arial" panose="020B0604020202020204" pitchFamily="34" charset="0"/>
              </a:rPr>
              <a:t>WRI</a:t>
            </a:r>
            <a:r>
              <a:rPr lang="ja-JP" altLang="en-US" sz="1800" b="1" dirty="0">
                <a:latin typeface="Arial" panose="020B0604020202020204" pitchFamily="34" charset="0"/>
              </a:rPr>
              <a:t>（世界資源研究所）の報告によると、世界の原生林は文明が始まった時期とされる</a:t>
            </a:r>
            <a:r>
              <a:rPr lang="en-US" altLang="ja-JP" sz="1800" b="1" dirty="0">
                <a:latin typeface="Arial" panose="020B0604020202020204" pitchFamily="34" charset="0"/>
              </a:rPr>
              <a:t>8000</a:t>
            </a:r>
            <a:r>
              <a:rPr lang="ja-JP" altLang="en-US" sz="1800" b="1" dirty="0">
                <a:latin typeface="Arial" panose="020B0604020202020204" pitchFamily="34" charset="0"/>
              </a:rPr>
              <a:t>年前に比べて、すでにその</a:t>
            </a:r>
            <a:r>
              <a:rPr lang="en-US" altLang="ja-JP" sz="1800" b="1" dirty="0">
                <a:latin typeface="Arial" panose="020B0604020202020204" pitchFamily="34" charset="0"/>
              </a:rPr>
              <a:t>8</a:t>
            </a:r>
            <a:r>
              <a:rPr lang="ja-JP" altLang="en-US" sz="1800" b="1" dirty="0">
                <a:latin typeface="Arial" panose="020B0604020202020204" pitchFamily="34" charset="0"/>
              </a:rPr>
              <a:t>割が消滅していると報告されています。</a:t>
            </a:r>
          </a:p>
        </p:txBody>
      </p:sp>
      <p:sp>
        <p:nvSpPr>
          <p:cNvPr id="5" name="テキスト ボックス 4">
            <a:extLst>
              <a:ext uri="{FF2B5EF4-FFF2-40B4-BE49-F238E27FC236}">
                <a16:creationId xmlns:a16="http://schemas.microsoft.com/office/drawing/2014/main" id="{3583682C-D45E-33B6-9D33-DEF35F24A203}"/>
              </a:ext>
            </a:extLst>
          </p:cNvPr>
          <p:cNvSpPr txBox="1"/>
          <p:nvPr/>
        </p:nvSpPr>
        <p:spPr>
          <a:xfrm>
            <a:off x="5399088" y="1350869"/>
            <a:ext cx="5871041" cy="830997"/>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世界の森林面積は約</a:t>
            </a:r>
            <a:r>
              <a:rPr kumimoji="1" lang="en-US" altLang="ja-JP" sz="2400" b="1" dirty="0">
                <a:latin typeface="メイリオ" panose="020B0604030504040204" pitchFamily="50" charset="-128"/>
                <a:ea typeface="メイリオ" panose="020B0604030504040204" pitchFamily="50" charset="-128"/>
              </a:rPr>
              <a:t>39.9</a:t>
            </a:r>
            <a:r>
              <a:rPr kumimoji="1" lang="ja-JP" altLang="en-US" sz="2400" b="1" dirty="0">
                <a:latin typeface="メイリオ" panose="020B0604030504040204" pitchFamily="50" charset="-128"/>
                <a:ea typeface="メイリオ" panose="020B0604030504040204" pitchFamily="50" charset="-128"/>
              </a:rPr>
              <a:t>億ヘクタール、全陸地の</a:t>
            </a:r>
            <a:r>
              <a:rPr kumimoji="1" lang="en-US" altLang="ja-JP" sz="2400" b="1" dirty="0">
                <a:latin typeface="メイリオ" panose="020B0604030504040204" pitchFamily="50" charset="-128"/>
                <a:ea typeface="メイリオ" panose="020B0604030504040204" pitchFamily="50" charset="-128"/>
              </a:rPr>
              <a:t>30.6</a:t>
            </a:r>
            <a:r>
              <a:rPr lang="ja-JP" altLang="en-US" sz="2400" b="1" dirty="0">
                <a:latin typeface="メイリオ" panose="020B0604030504040204" pitchFamily="50" charset="-128"/>
                <a:ea typeface="メイリオ" panose="020B0604030504040204" pitchFamily="50" charset="-128"/>
              </a:rPr>
              <a:t>％</a:t>
            </a:r>
            <a:endParaRPr kumimoji="1" lang="ja-JP" altLang="en-US" sz="24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C85E145-16B5-38A6-DF91-373CE1E520B9}"/>
              </a:ext>
            </a:extLst>
          </p:cNvPr>
          <p:cNvSpPr txBox="1"/>
          <p:nvPr/>
        </p:nvSpPr>
        <p:spPr>
          <a:xfrm>
            <a:off x="5611907" y="2456486"/>
            <a:ext cx="5172636" cy="8617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lnSpc>
                <a:spcPct val="100000"/>
              </a:lnSpc>
              <a:spcBef>
                <a:spcPct val="50000"/>
              </a:spcBef>
              <a:buFontTx/>
              <a:buNone/>
              <a:defRPr/>
            </a:pPr>
            <a:r>
              <a:rPr lang="ja-JP" altLang="en-US" sz="2000" dirty="0">
                <a:latin typeface="メイリオ" panose="020B0604030504040204" pitchFamily="50" charset="-128"/>
                <a:ea typeface="メイリオ" panose="020B0604030504040204" pitchFamily="50" charset="-128"/>
              </a:rPr>
              <a:t>★毎年減少している面積　</a:t>
            </a:r>
            <a:r>
              <a:rPr lang="en-US" altLang="ja-JP" sz="2000" dirty="0">
                <a:latin typeface="メイリオ" panose="020B0604030504040204" pitchFamily="50" charset="-128"/>
                <a:ea typeface="メイリオ" panose="020B0604030504040204" pitchFamily="50" charset="-128"/>
              </a:rPr>
              <a:t>330</a:t>
            </a:r>
            <a:r>
              <a:rPr lang="ja-JP" altLang="en-US" sz="2000" dirty="0">
                <a:latin typeface="メイリオ" panose="020B0604030504040204" pitchFamily="50" charset="-128"/>
                <a:ea typeface="メイリオ" panose="020B0604030504040204" pitchFamily="50" charset="-128"/>
              </a:rPr>
              <a:t>万</a:t>
            </a:r>
            <a:r>
              <a:rPr lang="en-US" altLang="ja-JP" sz="2000" dirty="0">
                <a:latin typeface="メイリオ" panose="020B0604030504040204" pitchFamily="50" charset="-128"/>
                <a:ea typeface="メイリオ" panose="020B0604030504040204" pitchFamily="50" charset="-128"/>
              </a:rPr>
              <a:t>ha</a:t>
            </a:r>
            <a:r>
              <a:rPr lang="ja-JP" altLang="en-US" sz="2000" dirty="0">
                <a:latin typeface="メイリオ" panose="020B0604030504040204" pitchFamily="50" charset="-128"/>
                <a:ea typeface="メイリオ" panose="020B0604030504040204" pitchFamily="50" charset="-128"/>
              </a:rPr>
              <a:t>が減少</a:t>
            </a:r>
          </a:p>
          <a:p>
            <a:pPr eaLnBrk="1" hangingPunct="1">
              <a:lnSpc>
                <a:spcPct val="100000"/>
              </a:lnSpc>
              <a:spcBef>
                <a:spcPct val="50000"/>
              </a:spcBef>
              <a:buFontTx/>
              <a:buNone/>
              <a:defRPr/>
            </a:pPr>
            <a:r>
              <a:rPr lang="ja-JP" altLang="en-US" sz="2000" dirty="0">
                <a:latin typeface="メイリオ" panose="020B0604030504040204" pitchFamily="50" charset="-128"/>
                <a:ea typeface="メイリオ" panose="020B0604030504040204" pitchFamily="50" charset="-128"/>
              </a:rPr>
              <a:t>★世界の植林面積　</a:t>
            </a:r>
            <a:r>
              <a:rPr lang="en-US" altLang="ja-JP" sz="2000" u="sng" dirty="0">
                <a:latin typeface="メイリオ" panose="020B0604030504040204" pitchFamily="50" charset="-128"/>
                <a:ea typeface="メイリオ" panose="020B0604030504040204" pitchFamily="50" charset="-128"/>
              </a:rPr>
              <a:t>570</a:t>
            </a:r>
            <a:r>
              <a:rPr lang="ja-JP" altLang="en-US" sz="2000" u="sng" dirty="0">
                <a:latin typeface="メイリオ" panose="020B0604030504040204" pitchFamily="50" charset="-128"/>
                <a:ea typeface="メイリオ" panose="020B0604030504040204" pitchFamily="50" charset="-128"/>
              </a:rPr>
              <a:t>万</a:t>
            </a:r>
            <a:r>
              <a:rPr lang="en-US" altLang="ja-JP" sz="2000" u="sng" dirty="0">
                <a:latin typeface="メイリオ" panose="020B0604030504040204" pitchFamily="50" charset="-128"/>
                <a:ea typeface="メイリオ" panose="020B0604030504040204" pitchFamily="50" charset="-128"/>
              </a:rPr>
              <a:t>ha</a:t>
            </a:r>
            <a:r>
              <a:rPr lang="ja-JP" altLang="en-US" sz="2000" u="sng" dirty="0">
                <a:latin typeface="メイリオ" panose="020B0604030504040204" pitchFamily="50" charset="-128"/>
                <a:ea typeface="メイリオ" panose="020B0604030504040204" pitchFamily="50" charset="-128"/>
              </a:rPr>
              <a:t>／年間</a:t>
            </a:r>
          </a:p>
        </p:txBody>
      </p:sp>
      <p:sp>
        <p:nvSpPr>
          <p:cNvPr id="9" name="テキスト ボックス 8">
            <a:extLst>
              <a:ext uri="{FF2B5EF4-FFF2-40B4-BE49-F238E27FC236}">
                <a16:creationId xmlns:a16="http://schemas.microsoft.com/office/drawing/2014/main" id="{BF5C503B-649E-5225-D8EB-10E2A3B693A7}"/>
              </a:ext>
            </a:extLst>
          </p:cNvPr>
          <p:cNvSpPr txBox="1"/>
          <p:nvPr/>
        </p:nvSpPr>
        <p:spPr>
          <a:xfrm>
            <a:off x="5737412" y="4401671"/>
            <a:ext cx="5181600" cy="1015663"/>
          </a:xfrm>
          <a:prstGeom prst="rect">
            <a:avLst/>
          </a:prstGeom>
          <a:solidFill>
            <a:schemeClr val="accent6">
              <a:lumMod val="20000"/>
              <a:lumOff val="80000"/>
            </a:schemeClr>
          </a:solidFill>
          <a:ln>
            <a:solidFill>
              <a:srgbClr val="C00000"/>
            </a:solid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大気、水文、土壌、生物多様性に大きく影響し、わたしたちの生活環境が厳しくなっている</a:t>
            </a:r>
          </a:p>
        </p:txBody>
      </p:sp>
    </p:spTree>
    <p:extLst>
      <p:ext uri="{BB962C8B-B14F-4D97-AF65-F5344CB8AC3E}">
        <p14:creationId xmlns:p14="http://schemas.microsoft.com/office/powerpoint/2010/main" val="1688520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DBFDD-A8E0-4B42-9AB4-8F0090217600}"/>
              </a:ext>
            </a:extLst>
          </p:cNvPr>
          <p:cNvSpPr>
            <a:spLocks noGrp="1"/>
          </p:cNvSpPr>
          <p:nvPr>
            <p:ph type="title"/>
          </p:nvPr>
        </p:nvSpPr>
        <p:spPr>
          <a:xfrm>
            <a:off x="838200" y="368300"/>
            <a:ext cx="10515600" cy="1322388"/>
          </a:xfrm>
          <a:solidFill>
            <a:schemeClr val="accent6">
              <a:lumMod val="20000"/>
              <a:lumOff val="80000"/>
            </a:schemeClr>
          </a:solidFill>
        </p:spPr>
        <p:txBody>
          <a:bodyPr>
            <a:normAutofit fontScale="90000"/>
          </a:bodyPr>
          <a:lstStyle/>
          <a:p>
            <a:pPr>
              <a:defRPr/>
            </a:pPr>
            <a:br>
              <a:rPr lang="en-US" altLang="ja-JP" b="1" dirty="0"/>
            </a:br>
            <a:r>
              <a:rPr lang="ja-JP" altLang="ja-JP" sz="4000" dirty="0">
                <a:latin typeface="メイリオ" panose="020B0604030504040204" pitchFamily="50" charset="-128"/>
                <a:ea typeface="メイリオ" panose="020B0604030504040204" pitchFamily="50" charset="-128"/>
              </a:rPr>
              <a:t>飢餓と貧困の改善のために</a:t>
            </a:r>
            <a:br>
              <a:rPr lang="ja-JP" altLang="ja-JP" sz="4000" dirty="0">
                <a:latin typeface="メイリオ" panose="020B0604030504040204" pitchFamily="50" charset="-128"/>
                <a:ea typeface="メイリオ" panose="020B0604030504040204" pitchFamily="50" charset="-128"/>
              </a:rPr>
            </a:br>
            <a:r>
              <a:rPr lang="ja-JP" altLang="en-US" sz="4000" dirty="0">
                <a:latin typeface="メイリオ" panose="020B0604030504040204" pitchFamily="50" charset="-128"/>
                <a:ea typeface="メイリオ" panose="020B0604030504040204" pitchFamily="50" charset="-128"/>
              </a:rPr>
              <a:t>　　</a:t>
            </a:r>
            <a:r>
              <a:rPr lang="ja-JP" altLang="ja-JP" sz="4000" dirty="0">
                <a:latin typeface="メイリオ" panose="020B0604030504040204" pitchFamily="50" charset="-128"/>
                <a:ea typeface="メイリオ" panose="020B0604030504040204" pitchFamily="50" charset="-128"/>
              </a:rPr>
              <a:t>「モリンガ」を活用している国連機関</a:t>
            </a:r>
            <a:br>
              <a:rPr lang="ja-JP" altLang="ja-JP" dirty="0">
                <a:latin typeface="メイリオ" panose="020B0604030504040204" pitchFamily="50" charset="-128"/>
                <a:ea typeface="メイリオ" panose="020B0604030504040204" pitchFamily="50" charset="-128"/>
              </a:rPr>
            </a:br>
            <a:endParaRPr lang="ja-JP" altLang="en-US" dirty="0">
              <a:latin typeface="メイリオ" panose="020B0604030504040204" pitchFamily="50" charset="-128"/>
              <a:ea typeface="メイリオ" panose="020B0604030504040204" pitchFamily="50" charset="-128"/>
            </a:endParaRPr>
          </a:p>
        </p:txBody>
      </p:sp>
      <p:pic>
        <p:nvPicPr>
          <p:cNvPr id="30723" name="図 2" descr="日本ユニセフ協会">
            <a:extLst>
              <a:ext uri="{FF2B5EF4-FFF2-40B4-BE49-F238E27FC236}">
                <a16:creationId xmlns:a16="http://schemas.microsoft.com/office/drawing/2014/main" id="{7DFDD9F6-51AE-45CA-B304-473B9627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4949825"/>
            <a:ext cx="34940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図 5" descr="http://www.unic.or.jp/files/undp_logo-1.jpg">
            <a:extLst>
              <a:ext uri="{FF2B5EF4-FFF2-40B4-BE49-F238E27FC236}">
                <a16:creationId xmlns:a16="http://schemas.microsoft.com/office/drawing/2014/main" id="{6204BEDC-C65D-45D7-A507-CEA6A595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263" y="1730375"/>
            <a:ext cx="139858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図 9" descr="http://www.unic.or.jp/files/fao_logo1-1-290x56.jpg">
            <a:extLst>
              <a:ext uri="{FF2B5EF4-FFF2-40B4-BE49-F238E27FC236}">
                <a16:creationId xmlns:a16="http://schemas.microsoft.com/office/drawing/2014/main" id="{E02D3D3F-99FE-4CD3-98C4-CBFA63D54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1804988"/>
            <a:ext cx="543401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図 16" descr="http://www.unic.or.jp/files/wfp_logo-1-290x128.jpg">
            <a:extLst>
              <a:ext uri="{FF2B5EF4-FFF2-40B4-BE49-F238E27FC236}">
                <a16:creationId xmlns:a16="http://schemas.microsoft.com/office/drawing/2014/main" id="{557B779F-9008-4283-91FD-DD9A1FFA7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4003675"/>
            <a:ext cx="26479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正方形/長方形 2">
            <a:extLst>
              <a:ext uri="{FF2B5EF4-FFF2-40B4-BE49-F238E27FC236}">
                <a16:creationId xmlns:a16="http://schemas.microsoft.com/office/drawing/2014/main" id="{C28A28EA-6DED-45C4-91B9-B948354B3D74}"/>
              </a:ext>
            </a:extLst>
          </p:cNvPr>
          <p:cNvSpPr>
            <a:spLocks noChangeArrowheads="1"/>
          </p:cNvSpPr>
          <p:nvPr/>
        </p:nvSpPr>
        <p:spPr bwMode="auto">
          <a:xfrm>
            <a:off x="990600" y="2967038"/>
            <a:ext cx="5338763" cy="923925"/>
          </a:xfrm>
          <a:prstGeom prst="rect">
            <a:avLst/>
          </a:prstGeom>
          <a:noFill/>
          <a:ln w="9525">
            <a:solidFill>
              <a:srgbClr val="56F87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a:t>食糧農業機関（</a:t>
            </a:r>
            <a:r>
              <a:rPr lang="en-US" altLang="ja-JP" sz="1800"/>
              <a:t>FAO</a:t>
            </a:r>
            <a:r>
              <a:rPr lang="ja-JP" altLang="en-US" sz="1800"/>
              <a:t>）によると、モリンガは、たんぱく質やビタミン</a:t>
            </a:r>
            <a:r>
              <a:rPr lang="en-US" altLang="ja-JP" sz="1800"/>
              <a:t>A</a:t>
            </a:r>
            <a:r>
              <a:rPr lang="ja-JP" altLang="en-US" sz="1800"/>
              <a:t>・</a:t>
            </a:r>
            <a:r>
              <a:rPr lang="en-US" altLang="ja-JP" sz="1800"/>
              <a:t>B</a:t>
            </a:r>
            <a:r>
              <a:rPr lang="ja-JP" altLang="en-US" sz="1800"/>
              <a:t>・</a:t>
            </a:r>
            <a:r>
              <a:rPr lang="en-US" altLang="ja-JP" sz="1800"/>
              <a:t>C</a:t>
            </a:r>
            <a:r>
              <a:rPr lang="ja-JP" altLang="en-US" sz="1800"/>
              <a:t>、ミネラルが豊富。妊婦や授乳期間の母親、幼い子どもに摂取を強く推奨している。</a:t>
            </a:r>
          </a:p>
        </p:txBody>
      </p:sp>
      <p:sp>
        <p:nvSpPr>
          <p:cNvPr id="30728" name="正方形/長方形 3">
            <a:extLst>
              <a:ext uri="{FF2B5EF4-FFF2-40B4-BE49-F238E27FC236}">
                <a16:creationId xmlns:a16="http://schemas.microsoft.com/office/drawing/2014/main" id="{19CE18F2-1CD9-4AD2-A364-CA5A378F2E4B}"/>
              </a:ext>
            </a:extLst>
          </p:cNvPr>
          <p:cNvSpPr>
            <a:spLocks noChangeArrowheads="1"/>
          </p:cNvSpPr>
          <p:nvPr/>
        </p:nvSpPr>
        <p:spPr bwMode="auto">
          <a:xfrm>
            <a:off x="520700" y="5291138"/>
            <a:ext cx="6278563" cy="923925"/>
          </a:xfrm>
          <a:prstGeom prst="rect">
            <a:avLst/>
          </a:prstGeom>
          <a:noFill/>
          <a:ln w="9525">
            <a:solidFill>
              <a:srgbClr val="56F87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a:t>持続可能な開発目標（</a:t>
            </a:r>
            <a:r>
              <a:rPr lang="en-US" altLang="ja-JP" sz="1800"/>
              <a:t>SDGs</a:t>
            </a:r>
            <a:r>
              <a:rPr lang="ja-JP" altLang="en-US" sz="1800"/>
              <a:t>）が掲げる</a:t>
            </a:r>
            <a:r>
              <a:rPr lang="en-US" altLang="ja-JP" sz="1800"/>
              <a:t>2</a:t>
            </a:r>
            <a:r>
              <a:rPr lang="ja-JP" altLang="en-US" sz="1800"/>
              <a:t>番目の目標「飢餓を終わらせ、食糧安全保障および栄養改善を実現し、持続可能な農業を促進する」を達成するために</a:t>
            </a:r>
          </a:p>
        </p:txBody>
      </p:sp>
      <p:sp>
        <p:nvSpPr>
          <p:cNvPr id="30729" name="テキスト ボックス 4">
            <a:extLst>
              <a:ext uri="{FF2B5EF4-FFF2-40B4-BE49-F238E27FC236}">
                <a16:creationId xmlns:a16="http://schemas.microsoft.com/office/drawing/2014/main" id="{92E6F6F4-BE70-49E3-AFD6-63A54EB3B669}"/>
              </a:ext>
            </a:extLst>
          </p:cNvPr>
          <p:cNvSpPr txBox="1">
            <a:spLocks noChangeArrowheads="1"/>
          </p:cNvSpPr>
          <p:nvPr/>
        </p:nvSpPr>
        <p:spPr bwMode="auto">
          <a:xfrm>
            <a:off x="8305800" y="1841500"/>
            <a:ext cx="2908300" cy="286226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a:t>ＵＮＤＰの活動の一環であったマータイさんの植林活動</a:t>
            </a:r>
            <a:r>
              <a:rPr lang="en-US" altLang="ja-JP" sz="1800"/>
              <a:t>10</a:t>
            </a:r>
            <a:r>
              <a:rPr lang="ja-JP" altLang="en-US" sz="1800"/>
              <a:t>億本キャンペーンでも、モリンガも植えられています。発展途上国では栄養不良による疾患の対策として使われ、ユニセフをはじめとした世界２００以上の団体がモリンガの普及に取り組んでいます。</a:t>
            </a:r>
          </a:p>
        </p:txBody>
      </p:sp>
    </p:spTree>
    <p:extLst>
      <p:ext uri="{BB962C8B-B14F-4D97-AF65-F5344CB8AC3E}">
        <p14:creationId xmlns:p14="http://schemas.microsoft.com/office/powerpoint/2010/main" val="4201175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hape 180">
            <a:extLst>
              <a:ext uri="{FF2B5EF4-FFF2-40B4-BE49-F238E27FC236}">
                <a16:creationId xmlns:a16="http://schemas.microsoft.com/office/drawing/2014/main" id="{43C2921B-9D50-4018-895B-AA1A1160A07D}"/>
              </a:ext>
            </a:extLst>
          </p:cNvPr>
          <p:cNvSpPr>
            <a:spLocks noGrp="1"/>
          </p:cNvSpPr>
          <p:nvPr>
            <p:ph type="title"/>
          </p:nvPr>
        </p:nvSpPr>
        <p:spPr>
          <a:xfrm>
            <a:off x="1347788" y="508000"/>
            <a:ext cx="10169525" cy="1195388"/>
          </a:xfrm>
        </p:spPr>
        <p:txBody>
          <a:bodyPr lIns="91425" tIns="45700" rIns="91425" bIns="45700"/>
          <a:lstStyle/>
          <a:p>
            <a:pPr algn="just" eaLnBrk="1" hangingPunct="1">
              <a:buSzPct val="25000"/>
            </a:pPr>
            <a:r>
              <a:rPr lang="ja-JP" altLang="en-US" sz="3600" b="1">
                <a:solidFill>
                  <a:srgbClr val="002060"/>
                </a:solidFill>
                <a:latin typeface="メイリオ" panose="020B0604030504040204" pitchFamily="50" charset="-128"/>
                <a:ea typeface="メイリオ" panose="020B0604030504040204" pitchFamily="50" charset="-128"/>
                <a:sym typeface="Calibri" panose="020F0502020204030204" pitchFamily="34" charset="0"/>
              </a:rPr>
              <a:t>目標</a:t>
            </a:r>
            <a:r>
              <a:rPr lang="en-US" altLang="ja-JP" sz="3600" b="1">
                <a:solidFill>
                  <a:srgbClr val="002060"/>
                </a:solidFill>
                <a:latin typeface="メイリオ" panose="020B0604030504040204" pitchFamily="50" charset="-128"/>
                <a:ea typeface="メイリオ" panose="020B0604030504040204" pitchFamily="50" charset="-128"/>
                <a:sym typeface="Calibri" panose="020F0502020204030204" pitchFamily="34" charset="0"/>
              </a:rPr>
              <a:t>1</a:t>
            </a:r>
            <a:r>
              <a:rPr lang="ja-JP" altLang="en-US" sz="3600" b="1">
                <a:solidFill>
                  <a:srgbClr val="002060"/>
                </a:solidFill>
                <a:latin typeface="メイリオ" panose="020B0604030504040204" pitchFamily="50" charset="-128"/>
                <a:ea typeface="メイリオ" panose="020B0604030504040204" pitchFamily="50" charset="-128"/>
                <a:sym typeface="Calibri" panose="020F0502020204030204" pitchFamily="34" charset="0"/>
              </a:rPr>
              <a:t>：</a:t>
            </a:r>
            <a:r>
              <a:rPr lang="ja-JP" altLang="en-US" sz="3600" b="1">
                <a:solidFill>
                  <a:srgbClr val="002060"/>
                </a:solidFill>
                <a:latin typeface="メイリオ" panose="020B0604030504040204" pitchFamily="50" charset="-128"/>
                <a:ea typeface="メイリオ" panose="020B0604030504040204" pitchFamily="50" charset="-128"/>
              </a:rPr>
              <a:t>あらゆる場所で、あらゆる形態の貧困に終止符を打つ</a:t>
            </a:r>
            <a:r>
              <a:rPr lang="ja-JP" altLang="en-US" sz="3600" b="1">
                <a:solidFill>
                  <a:srgbClr val="CC00FF"/>
                </a:solidFill>
                <a:latin typeface="メイリオ" panose="020B0604030504040204" pitchFamily="50" charset="-128"/>
                <a:ea typeface="メイリオ" panose="020B0604030504040204" pitchFamily="50" charset="-128"/>
              </a:rPr>
              <a:t>⇒モリンガ栽培普及でできる</a:t>
            </a:r>
            <a:endParaRPr lang="en-US" altLang="ja-JP" sz="3600" b="1">
              <a:solidFill>
                <a:srgbClr val="CC00FF"/>
              </a:solidFill>
              <a:latin typeface="メイリオ" panose="020B0604030504040204" pitchFamily="50" charset="-128"/>
              <a:ea typeface="メイリオ" panose="020B0604030504040204" pitchFamily="50" charset="-128"/>
              <a:sym typeface="Calibri" panose="020F0502020204030204" pitchFamily="34" charset="0"/>
            </a:endParaRPr>
          </a:p>
        </p:txBody>
      </p:sp>
      <p:sp>
        <p:nvSpPr>
          <p:cNvPr id="182" name="Shape 182">
            <a:extLst>
              <a:ext uri="{FF2B5EF4-FFF2-40B4-BE49-F238E27FC236}">
                <a16:creationId xmlns:a16="http://schemas.microsoft.com/office/drawing/2014/main" id="{CCBCC523-0796-43D0-A596-64E537CA6503}"/>
              </a:ext>
            </a:extLst>
          </p:cNvPr>
          <p:cNvSpPr>
            <a:spLocks noGrp="1"/>
          </p:cNvSpPr>
          <p:nvPr>
            <p:ph type="ftr" sz="quarter" idx="11"/>
          </p:nvPr>
        </p:nvSpPr>
        <p:spPr>
          <a:xfrm>
            <a:off x="4648200" y="6356350"/>
            <a:ext cx="2895600" cy="365125"/>
          </a:xfrm>
        </p:spPr>
        <p:txBody>
          <a:bodyPr lIns="91425" tIns="45700" rIns="91425" bIns="45700" anchorCtr="0">
            <a:noAutofit/>
          </a:bodyPr>
          <a:lstStyle/>
          <a:p>
            <a:pPr>
              <a:buSzPct val="25000"/>
              <a:defRPr/>
            </a:pPr>
            <a:r>
              <a:rPr lang="ja-JP" altLang="en-US" dirty="0">
                <a:latin typeface="Arial" panose="020B0604020202020204" pitchFamily="34" charset="0"/>
                <a:cs typeface="Arial" panose="020B0604020202020204" pitchFamily="34" charset="0"/>
              </a:rPr>
              <a:t>国際連合広報局</a:t>
            </a:r>
            <a:endParaRPr lang="en-US" dirty="0">
              <a:solidFill>
                <a:srgbClr val="888888"/>
              </a:solidFill>
              <a:latin typeface="Arial" panose="020B0604020202020204" pitchFamily="34" charset="0"/>
              <a:cs typeface="Arial" panose="020B0604020202020204" pitchFamily="34" charset="0"/>
              <a:sym typeface="Calibri"/>
            </a:endParaRPr>
          </a:p>
        </p:txBody>
      </p:sp>
      <p:sp>
        <p:nvSpPr>
          <p:cNvPr id="121860" name="Shape 183">
            <a:extLst>
              <a:ext uri="{FF2B5EF4-FFF2-40B4-BE49-F238E27FC236}">
                <a16:creationId xmlns:a16="http://schemas.microsoft.com/office/drawing/2014/main" id="{219CECFD-C1C0-4986-9E9B-9689199AF09C}"/>
              </a:ext>
            </a:extLst>
          </p:cNvPr>
          <p:cNvSpPr>
            <a:spLocks noGrp="1"/>
          </p:cNvSpPr>
          <p:nvPr>
            <p:ph type="sldNum" sz="quarter" idx="12"/>
          </p:nvPr>
        </p:nvSpPr>
        <p:spPr bwMode="auto">
          <a:xfrm>
            <a:off x="807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fld id="{29374B73-72A1-4B8D-B410-39554BB5DBA4}" type="slidenum">
              <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rPr>
              <a:pPr>
                <a:lnSpc>
                  <a:spcPct val="100000"/>
                </a:lnSpc>
                <a:spcBef>
                  <a:spcPct val="0"/>
                </a:spcBef>
                <a:buSzPct val="25000"/>
                <a:buFontTx/>
                <a:buNone/>
              </a:pPr>
              <a:t>41</a:t>
            </a:fld>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pic>
        <p:nvPicPr>
          <p:cNvPr id="121861" name="Picture 1">
            <a:extLst>
              <a:ext uri="{FF2B5EF4-FFF2-40B4-BE49-F238E27FC236}">
                <a16:creationId xmlns:a16="http://schemas.microsoft.com/office/drawing/2014/main" id="{0E6591BE-87A3-41DF-B730-AAC45B3655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2068513"/>
            <a:ext cx="4424362"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4" descr="Poverty: Children in Developing Countries">
            <a:extLst>
              <a:ext uri="{FF2B5EF4-FFF2-40B4-BE49-F238E27FC236}">
                <a16:creationId xmlns:a16="http://schemas.microsoft.com/office/drawing/2014/main" id="{4B11027E-95CF-49E6-BFFC-FFF39F4EF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2479675"/>
            <a:ext cx="54927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327142"/>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190">
            <a:extLst>
              <a:ext uri="{FF2B5EF4-FFF2-40B4-BE49-F238E27FC236}">
                <a16:creationId xmlns:a16="http://schemas.microsoft.com/office/drawing/2014/main" id="{FE64451F-9A5C-4B39-A592-54C0343D54DF}"/>
              </a:ext>
            </a:extLst>
          </p:cNvPr>
          <p:cNvSpPr>
            <a:spLocks noGrp="1"/>
          </p:cNvSpPr>
          <p:nvPr>
            <p:ph type="title"/>
          </p:nvPr>
        </p:nvSpPr>
        <p:spPr>
          <a:xfrm>
            <a:off x="509588" y="423863"/>
            <a:ext cx="10920412" cy="1646237"/>
          </a:xfrm>
        </p:spPr>
        <p:txBody>
          <a:bodyPr lIns="91425" tIns="45700" rIns="91425" bIns="45700" rtlCol="0">
            <a:normAutofit/>
          </a:bodyPr>
          <a:lstStyle/>
          <a:p>
            <a:pPr algn="just" eaLnBrk="1" fontAlgn="auto" hangingPunct="1">
              <a:spcAft>
                <a:spcPts val="0"/>
              </a:spcAft>
              <a:buSzPct val="25000"/>
              <a:defRPr/>
            </a:pPr>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目標</a:t>
            </a:r>
            <a:r>
              <a:rPr lang="en-US" altLang="ja-JP" sz="36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：飢餓に終止符を打ち、食料の</a:t>
            </a:r>
            <a:r>
              <a:rPr lang="ja-JP" altLang="en-US" sz="3600" u="sng"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安定確保と栄養状態</a:t>
            </a:r>
            <a:r>
              <a:rPr lang="ja-JP" altLang="en-US" sz="36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の改善を達成するとともに、持続可能な農業を推進する</a:t>
            </a:r>
            <a:r>
              <a:rPr lang="ja-JP" altLang="en-US" sz="3600"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rPr>
              <a:t>⇒モリンガを食用に栽培すればできる</a:t>
            </a:r>
            <a:endParaRPr lang="en-US" altLang="ja-JP" sz="3600"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sym typeface="Calibri" panose="020F0502020204030204" pitchFamily="34" charset="0"/>
            </a:endParaRPr>
          </a:p>
        </p:txBody>
      </p:sp>
      <p:sp>
        <p:nvSpPr>
          <p:cNvPr id="124931" name="Shape 192">
            <a:extLst>
              <a:ext uri="{FF2B5EF4-FFF2-40B4-BE49-F238E27FC236}">
                <a16:creationId xmlns:a16="http://schemas.microsoft.com/office/drawing/2014/main" id="{D3B6CDE2-286A-462B-A7E9-69C6237F6279}"/>
              </a:ext>
            </a:extLst>
          </p:cNvPr>
          <p:cNvSpPr>
            <a:spLocks noGrp="1"/>
          </p:cNvSpPr>
          <p:nvPr>
            <p:ph type="ftr" sz="quarter" idx="11"/>
          </p:nvPr>
        </p:nvSpPr>
        <p:spPr bwMode="auto">
          <a:xfrm>
            <a:off x="4648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r>
              <a:rPr lang="ja-JP" altLang="en-US" sz="1200">
                <a:solidFill>
                  <a:srgbClr val="888888"/>
                </a:solidFill>
                <a:latin typeface="Arial" panose="020B0604020202020204" pitchFamily="34" charset="0"/>
                <a:cs typeface="Arial" panose="020B0604020202020204" pitchFamily="34" charset="0"/>
                <a:sym typeface="Calibri" panose="020F0502020204030204" pitchFamily="34" charset="0"/>
              </a:rPr>
              <a:t>国際連合広報局</a:t>
            </a:r>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sp>
        <p:nvSpPr>
          <p:cNvPr id="124932" name="Shape 193">
            <a:extLst>
              <a:ext uri="{FF2B5EF4-FFF2-40B4-BE49-F238E27FC236}">
                <a16:creationId xmlns:a16="http://schemas.microsoft.com/office/drawing/2014/main" id="{81C192A9-E131-46D1-AFEA-F95589F7436F}"/>
              </a:ext>
            </a:extLst>
          </p:cNvPr>
          <p:cNvSpPr>
            <a:spLocks noGrp="1"/>
          </p:cNvSpPr>
          <p:nvPr>
            <p:ph type="sldNum" sz="quarter" idx="12"/>
          </p:nvPr>
        </p:nvSpPr>
        <p:spPr bwMode="auto">
          <a:xfrm>
            <a:off x="807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fld id="{C3827417-43CA-4C5A-ABED-D508F4BAEB26}" type="slidenum">
              <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rPr>
              <a:pPr>
                <a:lnSpc>
                  <a:spcPct val="100000"/>
                </a:lnSpc>
                <a:spcBef>
                  <a:spcPct val="0"/>
                </a:spcBef>
                <a:buSzPct val="25000"/>
                <a:buFontTx/>
                <a:buNone/>
              </a:pPr>
              <a:t>42</a:t>
            </a:fld>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pic>
        <p:nvPicPr>
          <p:cNvPr id="124933" name="Picture 1">
            <a:extLst>
              <a:ext uri="{FF2B5EF4-FFF2-40B4-BE49-F238E27FC236}">
                <a16:creationId xmlns:a16="http://schemas.microsoft.com/office/drawing/2014/main" id="{FA846962-E69C-4A33-84B7-475F44AB68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920875"/>
            <a:ext cx="44704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5">
            <a:extLst>
              <a:ext uri="{FF2B5EF4-FFF2-40B4-BE49-F238E27FC236}">
                <a16:creationId xmlns:a16="http://schemas.microsoft.com/office/drawing/2014/main" id="{43CC6D47-FB5E-4C09-910D-D651AB4594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5588" y="2230438"/>
            <a:ext cx="57245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34396"/>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BF0FFB-93C1-408D-937B-ED02A88A9E6E}"/>
              </a:ext>
            </a:extLst>
          </p:cNvPr>
          <p:cNvSpPr>
            <a:spLocks noGrp="1"/>
          </p:cNvSpPr>
          <p:nvPr>
            <p:ph type="title"/>
          </p:nvPr>
        </p:nvSpPr>
        <p:spPr>
          <a:xfrm>
            <a:off x="647700" y="365125"/>
            <a:ext cx="10706100" cy="961651"/>
          </a:xfrm>
          <a:solidFill>
            <a:schemeClr val="accent6">
              <a:lumMod val="20000"/>
              <a:lumOff val="80000"/>
            </a:schemeClr>
          </a:solidFill>
        </p:spPr>
        <p:txBody>
          <a:bodyPr>
            <a:normAutofit fontScale="90000"/>
          </a:bodyPr>
          <a:lstStyle/>
          <a:p>
            <a:pPr>
              <a:defRPr/>
            </a:pPr>
            <a:r>
              <a:rPr lang="ja-JP" altLang="en-US" dirty="0">
                <a:latin typeface="メイリオ" panose="020B0604030504040204" pitchFamily="50" charset="-128"/>
                <a:ea typeface="メイリオ" panose="020B0604030504040204" pitchFamily="50" charset="-128"/>
              </a:rPr>
              <a:t>モリンガの</a:t>
            </a:r>
            <a:r>
              <a:rPr lang="en-US" altLang="ja-JP" dirty="0">
                <a:latin typeface="メイリオ" panose="020B0604030504040204" pitchFamily="50" charset="-128"/>
                <a:ea typeface="メイリオ" panose="020B0604030504040204" pitchFamily="50" charset="-128"/>
              </a:rPr>
              <a:t>90</a:t>
            </a:r>
            <a:r>
              <a:rPr lang="ja-JP" altLang="en-US" dirty="0">
                <a:latin typeface="メイリオ" panose="020B0604030504040204" pitchFamily="50" charset="-128"/>
                <a:ea typeface="メイリオ" panose="020B0604030504040204" pitchFamily="50" charset="-128"/>
              </a:rPr>
              <a:t>種の栄養素をバランスよく含む</a:t>
            </a:r>
          </a:p>
        </p:txBody>
      </p:sp>
      <p:sp>
        <p:nvSpPr>
          <p:cNvPr id="14339" name="正方形/長方形 2">
            <a:extLst>
              <a:ext uri="{FF2B5EF4-FFF2-40B4-BE49-F238E27FC236}">
                <a16:creationId xmlns:a16="http://schemas.microsoft.com/office/drawing/2014/main" id="{CEC48EDF-F2F8-4286-B468-AA7C6EF7ECD0}"/>
              </a:ext>
            </a:extLst>
          </p:cNvPr>
          <p:cNvSpPr>
            <a:spLocks noChangeArrowheads="1"/>
          </p:cNvSpPr>
          <p:nvPr/>
        </p:nvSpPr>
        <p:spPr bwMode="auto">
          <a:xfrm>
            <a:off x="558800" y="1776413"/>
            <a:ext cx="4483100" cy="2032000"/>
          </a:xfrm>
          <a:prstGeom prst="rect">
            <a:avLst/>
          </a:prstGeom>
          <a:solidFill>
            <a:schemeClr val="accent5">
              <a:lumMod val="20000"/>
              <a:lumOff val="80000"/>
            </a:schemeClr>
          </a:solid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en-US" altLang="ja-JP" sz="1800" dirty="0">
                <a:solidFill>
                  <a:srgbClr val="333300"/>
                </a:solidFill>
                <a:latin typeface="メイリオ" panose="020B0604030504040204" pitchFamily="50" charset="-128"/>
                <a:ea typeface="メイリオ" panose="020B0604030504040204" pitchFamily="50" charset="-128"/>
              </a:rPr>
              <a:t>【</a:t>
            </a:r>
            <a:r>
              <a:rPr lang="ja-JP" altLang="en-US" sz="1800" dirty="0">
                <a:solidFill>
                  <a:srgbClr val="333300"/>
                </a:solidFill>
                <a:latin typeface="メイリオ" panose="020B0604030504040204" pitchFamily="50" charset="-128"/>
                <a:ea typeface="メイリオ" panose="020B0604030504040204" pitchFamily="50" charset="-128"/>
              </a:rPr>
              <a:t>モリンガの栄養素</a:t>
            </a:r>
            <a:r>
              <a:rPr lang="en-US" altLang="ja-JP" sz="1800" dirty="0">
                <a:solidFill>
                  <a:srgbClr val="333300"/>
                </a:solidFill>
                <a:latin typeface="メイリオ" panose="020B0604030504040204" pitchFamily="50" charset="-128"/>
                <a:ea typeface="メイリオ" panose="020B0604030504040204" pitchFamily="50" charset="-128"/>
              </a:rPr>
              <a:t>】</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４６種類以上の抗酸化物質</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３６種類以上の抗炎症物質</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１９種類の必須アミノ酸</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オメガ脂肪酸　３・６・９</a:t>
            </a:r>
            <a:br>
              <a:rPr lang="ja-JP" altLang="en-US" sz="1800" dirty="0"/>
            </a:br>
            <a:endParaRPr lang="en-US" altLang="ja-JP" sz="1800" dirty="0"/>
          </a:p>
          <a:p>
            <a:pPr>
              <a:lnSpc>
                <a:spcPct val="100000"/>
              </a:lnSpc>
              <a:spcBef>
                <a:spcPct val="0"/>
              </a:spcBef>
              <a:buFontTx/>
              <a:buNone/>
            </a:pPr>
            <a:r>
              <a:rPr lang="ja-JP" altLang="en-US" sz="1800" dirty="0"/>
              <a:t>地球上のどの植物より</a:t>
            </a:r>
            <a:r>
              <a:rPr lang="ja-JP" altLang="en-US" sz="1800" b="1" dirty="0"/>
              <a:t>多くたんぱく質</a:t>
            </a:r>
            <a:r>
              <a:rPr lang="ja-JP" altLang="en-US" sz="1800" dirty="0"/>
              <a:t>を含む</a:t>
            </a:r>
          </a:p>
        </p:txBody>
      </p:sp>
      <p:sp>
        <p:nvSpPr>
          <p:cNvPr id="14340" name="正方形/長方形 3">
            <a:extLst>
              <a:ext uri="{FF2B5EF4-FFF2-40B4-BE49-F238E27FC236}">
                <a16:creationId xmlns:a16="http://schemas.microsoft.com/office/drawing/2014/main" id="{B40415E8-D332-4DBD-BF80-51EDC2A54EAE}"/>
              </a:ext>
            </a:extLst>
          </p:cNvPr>
          <p:cNvSpPr>
            <a:spLocks noChangeArrowheads="1"/>
          </p:cNvSpPr>
          <p:nvPr/>
        </p:nvSpPr>
        <p:spPr bwMode="auto">
          <a:xfrm>
            <a:off x="5683624" y="1812925"/>
            <a:ext cx="5682876" cy="4248150"/>
          </a:xfrm>
          <a:prstGeom prst="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en-US" altLang="ja-JP" sz="1800" dirty="0">
                <a:solidFill>
                  <a:srgbClr val="333300"/>
                </a:solidFill>
                <a:latin typeface="メイリオ" panose="020B0604030504040204" pitchFamily="50" charset="-128"/>
                <a:ea typeface="メイリオ" panose="020B0604030504040204" pitchFamily="50" charset="-128"/>
              </a:rPr>
              <a:t>【</a:t>
            </a:r>
            <a:r>
              <a:rPr lang="ja-JP" altLang="en-US" sz="1800" dirty="0">
                <a:solidFill>
                  <a:srgbClr val="333300"/>
                </a:solidFill>
                <a:latin typeface="メイリオ" panose="020B0604030504040204" pitchFamily="50" charset="-128"/>
                <a:ea typeface="メイリオ" panose="020B0604030504040204" pitchFamily="50" charset="-128"/>
              </a:rPr>
              <a:t>食物と比較すると</a:t>
            </a:r>
            <a:r>
              <a:rPr lang="en-US" altLang="ja-JP" sz="1800" dirty="0">
                <a:solidFill>
                  <a:srgbClr val="333300"/>
                </a:solidFill>
                <a:latin typeface="メイリオ" panose="020B0604030504040204" pitchFamily="50" charset="-128"/>
                <a:ea typeface="メイリオ" panose="020B0604030504040204" pitchFamily="50" charset="-128"/>
              </a:rPr>
              <a:t>】</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オレンジの７倍のビタミン</a:t>
            </a:r>
            <a:r>
              <a:rPr lang="en-US" altLang="ja-JP" sz="1800" dirty="0">
                <a:solidFill>
                  <a:srgbClr val="333300"/>
                </a:solidFill>
                <a:latin typeface="メイリオ" panose="020B0604030504040204" pitchFamily="50" charset="-128"/>
                <a:ea typeface="メイリオ" panose="020B0604030504040204" pitchFamily="50" charset="-128"/>
              </a:rPr>
              <a:t>C</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人参の４倍、ほうれん草の</a:t>
            </a:r>
            <a:r>
              <a:rPr lang="en-US" altLang="ja-JP" sz="1800" dirty="0">
                <a:solidFill>
                  <a:srgbClr val="333300"/>
                </a:solidFill>
                <a:latin typeface="メイリオ" panose="020B0604030504040204" pitchFamily="50" charset="-128"/>
                <a:ea typeface="メイリオ" panose="020B0604030504040204" pitchFamily="50" charset="-128"/>
              </a:rPr>
              <a:t>13</a:t>
            </a:r>
            <a:r>
              <a:rPr lang="ja-JP" altLang="en-US" sz="1800" dirty="0">
                <a:solidFill>
                  <a:srgbClr val="333300"/>
                </a:solidFill>
                <a:latin typeface="メイリオ" panose="020B0604030504040204" pitchFamily="50" charset="-128"/>
                <a:ea typeface="メイリオ" panose="020B0604030504040204" pitchFamily="50" charset="-128"/>
              </a:rPr>
              <a:t>倍のビタミン</a:t>
            </a:r>
            <a:r>
              <a:rPr lang="en-US" altLang="ja-JP" sz="1800" dirty="0">
                <a:solidFill>
                  <a:srgbClr val="333300"/>
                </a:solidFill>
                <a:latin typeface="メイリオ" panose="020B0604030504040204" pitchFamily="50" charset="-128"/>
                <a:ea typeface="メイリオ" panose="020B0604030504040204" pitchFamily="50" charset="-128"/>
              </a:rPr>
              <a:t>A</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豚肉の４倍のビタミン</a:t>
            </a:r>
            <a:r>
              <a:rPr lang="en-US" altLang="ja-JP" sz="1800" dirty="0">
                <a:solidFill>
                  <a:srgbClr val="333300"/>
                </a:solidFill>
                <a:latin typeface="メイリオ" panose="020B0604030504040204" pitchFamily="50" charset="-128"/>
                <a:ea typeface="メイリオ" panose="020B0604030504040204" pitchFamily="50" charset="-128"/>
              </a:rPr>
              <a:t>B</a:t>
            </a:r>
            <a:r>
              <a:rPr lang="ja-JP" altLang="en-US" sz="1800" dirty="0">
                <a:solidFill>
                  <a:srgbClr val="333300"/>
                </a:solidFill>
                <a:latin typeface="メイリオ" panose="020B0604030504040204" pitchFamily="50" charset="-128"/>
                <a:ea typeface="メイリオ" panose="020B0604030504040204" pitchFamily="50" charset="-128"/>
              </a:rPr>
              <a:t>１</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牛乳の４倍、小松菜の</a:t>
            </a:r>
            <a:r>
              <a:rPr lang="en-US" altLang="ja-JP" sz="1800" dirty="0">
                <a:solidFill>
                  <a:srgbClr val="333300"/>
                </a:solidFill>
                <a:latin typeface="メイリオ" panose="020B0604030504040204" pitchFamily="50" charset="-128"/>
                <a:ea typeface="メイリオ" panose="020B0604030504040204" pitchFamily="50" charset="-128"/>
              </a:rPr>
              <a:t>3</a:t>
            </a:r>
            <a:r>
              <a:rPr lang="ja-JP" altLang="en-US" sz="1800" dirty="0">
                <a:solidFill>
                  <a:srgbClr val="333300"/>
                </a:solidFill>
                <a:latin typeface="メイリオ" panose="020B0604030504040204" pitchFamily="50" charset="-128"/>
                <a:ea typeface="メイリオ" panose="020B0604030504040204" pitchFamily="50" charset="-128"/>
              </a:rPr>
              <a:t>倍ののカルシウム</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バナナの３倍、トマトの</a:t>
            </a:r>
            <a:r>
              <a:rPr lang="en-US" altLang="ja-JP" sz="1800" dirty="0">
                <a:solidFill>
                  <a:srgbClr val="333300"/>
                </a:solidFill>
                <a:latin typeface="メイリオ" panose="020B0604030504040204" pitchFamily="50" charset="-128"/>
                <a:ea typeface="メイリオ" panose="020B0604030504040204" pitchFamily="50" charset="-128"/>
              </a:rPr>
              <a:t>11</a:t>
            </a:r>
            <a:r>
              <a:rPr lang="ja-JP" altLang="en-US" sz="1800" dirty="0">
                <a:solidFill>
                  <a:srgbClr val="333300"/>
                </a:solidFill>
                <a:latin typeface="メイリオ" panose="020B0604030504040204" pitchFamily="50" charset="-128"/>
                <a:ea typeface="メイリオ" panose="020B0604030504040204" pitchFamily="50" charset="-128"/>
              </a:rPr>
              <a:t>倍のカリウム</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ヨーグルトの２倍のタンパク質</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大豆の３０倍、玄米の６０倍のギャバ</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黒ゴマの４倍、アーモンドの</a:t>
            </a:r>
            <a:r>
              <a:rPr lang="en-US" altLang="ja-JP" sz="1800" dirty="0">
                <a:solidFill>
                  <a:srgbClr val="333300"/>
                </a:solidFill>
                <a:latin typeface="メイリオ" panose="020B0604030504040204" pitchFamily="50" charset="-128"/>
                <a:ea typeface="メイリオ" panose="020B0604030504040204" pitchFamily="50" charset="-128"/>
              </a:rPr>
              <a:t>2</a:t>
            </a:r>
            <a:r>
              <a:rPr lang="ja-JP" altLang="en-US" sz="1800" dirty="0">
                <a:solidFill>
                  <a:srgbClr val="333300"/>
                </a:solidFill>
                <a:latin typeface="メイリオ" panose="020B0604030504040204" pitchFamily="50" charset="-128"/>
                <a:ea typeface="メイリオ" panose="020B0604030504040204" pitchFamily="50" charset="-128"/>
              </a:rPr>
              <a:t>倍のビタミン</a:t>
            </a:r>
            <a:r>
              <a:rPr lang="en-US" altLang="ja-JP" sz="1800" dirty="0">
                <a:solidFill>
                  <a:srgbClr val="333300"/>
                </a:solidFill>
                <a:latin typeface="メイリオ" panose="020B0604030504040204" pitchFamily="50" charset="-128"/>
                <a:ea typeface="メイリオ" panose="020B0604030504040204" pitchFamily="50" charset="-128"/>
              </a:rPr>
              <a:t>E</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赤ワインの８倍のポリフェノール</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ごぼうの</a:t>
            </a:r>
            <a:r>
              <a:rPr lang="en-US" altLang="ja-JP" sz="1800" dirty="0">
                <a:solidFill>
                  <a:srgbClr val="333300"/>
                </a:solidFill>
                <a:latin typeface="メイリオ" panose="020B0604030504040204" pitchFamily="50" charset="-128"/>
                <a:ea typeface="メイリオ" panose="020B0604030504040204" pitchFamily="50" charset="-128"/>
              </a:rPr>
              <a:t>5</a:t>
            </a:r>
            <a:r>
              <a:rPr lang="ja-JP" altLang="en-US" sz="1800" dirty="0">
                <a:solidFill>
                  <a:srgbClr val="333300"/>
                </a:solidFill>
                <a:latin typeface="メイリオ" panose="020B0604030504040204" pitchFamily="50" charset="-128"/>
                <a:ea typeface="メイリオ" panose="020B0604030504040204" pitchFamily="50" charset="-128"/>
              </a:rPr>
              <a:t>倍の食物繊維</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にんにくの</a:t>
            </a:r>
            <a:r>
              <a:rPr lang="en-US" altLang="ja-JP" sz="1800" dirty="0">
                <a:solidFill>
                  <a:srgbClr val="333300"/>
                </a:solidFill>
                <a:latin typeface="メイリオ" panose="020B0604030504040204" pitchFamily="50" charset="-128"/>
                <a:ea typeface="メイリオ" panose="020B0604030504040204" pitchFamily="50" charset="-128"/>
              </a:rPr>
              <a:t>7</a:t>
            </a:r>
            <a:r>
              <a:rPr lang="ja-JP" altLang="en-US" sz="1800" dirty="0">
                <a:solidFill>
                  <a:srgbClr val="333300"/>
                </a:solidFill>
                <a:latin typeface="メイリオ" panose="020B0604030504040204" pitchFamily="50" charset="-128"/>
                <a:ea typeface="メイリオ" panose="020B0604030504040204" pitchFamily="50" charset="-128"/>
              </a:rPr>
              <a:t>倍の亜鉛</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ほうれん草の</a:t>
            </a:r>
            <a:r>
              <a:rPr lang="en-US" altLang="ja-JP" sz="1800" dirty="0">
                <a:solidFill>
                  <a:srgbClr val="333300"/>
                </a:solidFill>
                <a:latin typeface="メイリオ" panose="020B0604030504040204" pitchFamily="50" charset="-128"/>
                <a:ea typeface="メイリオ" panose="020B0604030504040204" pitchFamily="50" charset="-128"/>
              </a:rPr>
              <a:t>3</a:t>
            </a:r>
            <a:r>
              <a:rPr lang="ja-JP" altLang="en-US" sz="1800" dirty="0">
                <a:solidFill>
                  <a:srgbClr val="333300"/>
                </a:solidFill>
                <a:latin typeface="メイリオ" panose="020B0604030504040204" pitchFamily="50" charset="-128"/>
                <a:ea typeface="メイリオ" panose="020B0604030504040204" pitchFamily="50" charset="-128"/>
              </a:rPr>
              <a:t>倍の鉄分</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玄米の</a:t>
            </a:r>
            <a:r>
              <a:rPr lang="en-US" altLang="ja-JP" sz="1800" dirty="0">
                <a:solidFill>
                  <a:srgbClr val="333300"/>
                </a:solidFill>
                <a:latin typeface="メイリオ" panose="020B0604030504040204" pitchFamily="50" charset="-128"/>
                <a:ea typeface="メイリオ" panose="020B0604030504040204" pitchFamily="50" charset="-128"/>
              </a:rPr>
              <a:t>16</a:t>
            </a:r>
            <a:r>
              <a:rPr lang="ja-JP" altLang="en-US" sz="1800" dirty="0">
                <a:solidFill>
                  <a:srgbClr val="333300"/>
                </a:solidFill>
                <a:latin typeface="メイリオ" panose="020B0604030504040204" pitchFamily="50" charset="-128"/>
                <a:ea typeface="メイリオ" panose="020B0604030504040204" pitchFamily="50" charset="-128"/>
              </a:rPr>
              <a:t>倍のマグネシウム</a:t>
            </a:r>
            <a:br>
              <a:rPr lang="ja-JP" altLang="en-US" sz="1800" dirty="0"/>
            </a:br>
            <a:r>
              <a:rPr lang="ja-JP" altLang="en-US" sz="1800" dirty="0">
                <a:solidFill>
                  <a:srgbClr val="333300"/>
                </a:solidFill>
                <a:latin typeface="メイリオ" panose="020B0604030504040204" pitchFamily="50" charset="-128"/>
                <a:ea typeface="メイリオ" panose="020B0604030504040204" pitchFamily="50" charset="-128"/>
              </a:rPr>
              <a:t>●　人参の</a:t>
            </a:r>
            <a:r>
              <a:rPr lang="en-US" altLang="ja-JP" sz="1800" dirty="0">
                <a:solidFill>
                  <a:srgbClr val="333300"/>
                </a:solidFill>
                <a:latin typeface="メイリオ" panose="020B0604030504040204" pitchFamily="50" charset="-128"/>
                <a:ea typeface="メイリオ" panose="020B0604030504040204" pitchFamily="50" charset="-128"/>
              </a:rPr>
              <a:t>3</a:t>
            </a:r>
            <a:r>
              <a:rPr lang="ja-JP" altLang="en-US" sz="1800" dirty="0">
                <a:solidFill>
                  <a:srgbClr val="333300"/>
                </a:solidFill>
                <a:latin typeface="メイリオ" panose="020B0604030504040204" pitchFamily="50" charset="-128"/>
                <a:ea typeface="メイリオ" panose="020B0604030504040204" pitchFamily="50" charset="-128"/>
              </a:rPr>
              <a:t>倍のベータカロチン</a:t>
            </a:r>
            <a:endParaRPr lang="ja-JP" altLang="en-US" sz="1800" dirty="0"/>
          </a:p>
        </p:txBody>
      </p:sp>
      <p:sp>
        <p:nvSpPr>
          <p:cNvPr id="14341" name="テキスト ボックス 4">
            <a:extLst>
              <a:ext uri="{FF2B5EF4-FFF2-40B4-BE49-F238E27FC236}">
                <a16:creationId xmlns:a16="http://schemas.microsoft.com/office/drawing/2014/main" id="{CEA815B8-AC69-483A-89C8-D444304F76AD}"/>
              </a:ext>
            </a:extLst>
          </p:cNvPr>
          <p:cNvSpPr txBox="1">
            <a:spLocks noChangeArrowheads="1"/>
          </p:cNvSpPr>
          <p:nvPr/>
        </p:nvSpPr>
        <p:spPr bwMode="auto">
          <a:xfrm>
            <a:off x="558800" y="4135625"/>
            <a:ext cx="4483100" cy="1754187"/>
          </a:xfrm>
          <a:prstGeom prst="rect">
            <a:avLst/>
          </a:prstGeom>
          <a:solidFill>
            <a:schemeClr val="accent6">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dirty="0"/>
              <a:t>重要な</a:t>
            </a:r>
            <a:r>
              <a:rPr lang="en-US" altLang="ja-JP" sz="1800" dirty="0"/>
              <a:t>5</a:t>
            </a:r>
            <a:r>
              <a:rPr lang="ja-JP" altLang="en-US" sz="1800" dirty="0"/>
              <a:t>つの栄養素</a:t>
            </a:r>
            <a:endParaRPr lang="en-US" altLang="ja-JP" sz="1800" dirty="0"/>
          </a:p>
          <a:p>
            <a:pPr>
              <a:lnSpc>
                <a:spcPct val="100000"/>
              </a:lnSpc>
              <a:spcBef>
                <a:spcPct val="0"/>
              </a:spcBef>
              <a:buFontTx/>
              <a:buNone/>
            </a:pPr>
            <a:r>
              <a:rPr lang="ja-JP" altLang="en-US" sz="1800" dirty="0"/>
              <a:t>①クレセチン　抗酸化物質</a:t>
            </a:r>
            <a:endParaRPr lang="en-US" altLang="ja-JP" sz="1800" dirty="0"/>
          </a:p>
          <a:p>
            <a:pPr>
              <a:lnSpc>
                <a:spcPct val="100000"/>
              </a:lnSpc>
              <a:spcBef>
                <a:spcPct val="0"/>
              </a:spcBef>
              <a:buFontTx/>
              <a:buNone/>
            </a:pPr>
            <a:r>
              <a:rPr lang="ja-JP" altLang="en-US" sz="1800" dirty="0"/>
              <a:t>②ベータシストステノール　　抗炎症</a:t>
            </a:r>
            <a:endParaRPr lang="en-US" altLang="ja-JP" sz="1800" dirty="0"/>
          </a:p>
          <a:p>
            <a:pPr>
              <a:lnSpc>
                <a:spcPct val="100000"/>
              </a:lnSpc>
              <a:spcBef>
                <a:spcPct val="0"/>
              </a:spcBef>
              <a:buFontTx/>
              <a:buNone/>
            </a:pPr>
            <a:r>
              <a:rPr lang="ja-JP" altLang="en-US" sz="1800" dirty="0"/>
              <a:t>③カフェオイルキナ酸　　コレステロール減少</a:t>
            </a:r>
            <a:endParaRPr lang="en-US" altLang="ja-JP" sz="1800" dirty="0"/>
          </a:p>
          <a:p>
            <a:pPr>
              <a:lnSpc>
                <a:spcPct val="100000"/>
              </a:lnSpc>
              <a:spcBef>
                <a:spcPct val="0"/>
              </a:spcBef>
              <a:buFontTx/>
              <a:buNone/>
            </a:pPr>
            <a:r>
              <a:rPr lang="ja-JP" altLang="en-US" sz="1800" dirty="0"/>
              <a:t>④ゼアチン　　抗加齢</a:t>
            </a:r>
            <a:endParaRPr lang="en-US" altLang="ja-JP" sz="1800" dirty="0"/>
          </a:p>
          <a:p>
            <a:pPr>
              <a:lnSpc>
                <a:spcPct val="100000"/>
              </a:lnSpc>
              <a:spcBef>
                <a:spcPct val="0"/>
              </a:spcBef>
              <a:buFontTx/>
              <a:buNone/>
            </a:pPr>
            <a:r>
              <a:rPr lang="ja-JP" altLang="en-US" sz="1800" dirty="0"/>
              <a:t>⑤ケンフェロール　　細胞の健康な成長促進</a:t>
            </a:r>
          </a:p>
        </p:txBody>
      </p:sp>
    </p:spTree>
    <p:extLst>
      <p:ext uri="{BB962C8B-B14F-4D97-AF65-F5344CB8AC3E}">
        <p14:creationId xmlns:p14="http://schemas.microsoft.com/office/powerpoint/2010/main" val="2549877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hape 321">
            <a:extLst>
              <a:ext uri="{FF2B5EF4-FFF2-40B4-BE49-F238E27FC236}">
                <a16:creationId xmlns:a16="http://schemas.microsoft.com/office/drawing/2014/main" id="{A8B4A243-78A2-498A-A0FF-C45683AB3083}"/>
              </a:ext>
            </a:extLst>
          </p:cNvPr>
          <p:cNvSpPr>
            <a:spLocks noGrp="1"/>
          </p:cNvSpPr>
          <p:nvPr>
            <p:ph type="title"/>
          </p:nvPr>
        </p:nvSpPr>
        <p:spPr>
          <a:xfrm>
            <a:off x="681038" y="454025"/>
            <a:ext cx="10829925" cy="2008188"/>
          </a:xfrm>
          <a:solidFill>
            <a:schemeClr val="accent6">
              <a:lumMod val="20000"/>
              <a:lumOff val="80000"/>
            </a:schemeClr>
          </a:solidFill>
        </p:spPr>
        <p:txBody>
          <a:bodyPr lIns="91425" tIns="45700" rIns="91425" bIns="45700">
            <a:normAutofit/>
          </a:bodyPr>
          <a:lstStyle/>
          <a:p>
            <a:pPr eaLnBrk="1" hangingPunct="1">
              <a:buSzPct val="25000"/>
            </a:pPr>
            <a:r>
              <a:rPr lang="ja-JP" altLang="en-US" sz="2800" b="1" dirty="0">
                <a:solidFill>
                  <a:srgbClr val="002060"/>
                </a:solidFill>
                <a:latin typeface="メイリオ" panose="020B0604030504040204" pitchFamily="50" charset="-128"/>
                <a:ea typeface="メイリオ" panose="020B0604030504040204" pitchFamily="50" charset="-128"/>
              </a:rPr>
              <a:t>目標</a:t>
            </a:r>
            <a:r>
              <a:rPr lang="en-US" altLang="ja-JP" sz="2800" b="1" dirty="0">
                <a:solidFill>
                  <a:srgbClr val="002060"/>
                </a:solidFill>
                <a:latin typeface="メイリオ" panose="020B0604030504040204" pitchFamily="50" charset="-128"/>
                <a:ea typeface="メイリオ" panose="020B0604030504040204" pitchFamily="50" charset="-128"/>
              </a:rPr>
              <a:t>15</a:t>
            </a:r>
            <a:r>
              <a:rPr lang="ja-JP" altLang="en-US" sz="2800" b="1" dirty="0">
                <a:solidFill>
                  <a:srgbClr val="002060"/>
                </a:solidFill>
                <a:latin typeface="メイリオ" panose="020B0604030504040204" pitchFamily="50" charset="-128"/>
                <a:ea typeface="メイリオ" panose="020B0604030504040204" pitchFamily="50" charset="-128"/>
              </a:rPr>
              <a:t>：</a:t>
            </a:r>
            <a:r>
              <a:rPr lang="ja-JP" altLang="en-US" sz="2800" dirty="0">
                <a:solidFill>
                  <a:srgbClr val="002060"/>
                </a:solidFill>
                <a:latin typeface="メイリオ" panose="020B0604030504040204" pitchFamily="50" charset="-128"/>
                <a:ea typeface="メイリオ" panose="020B0604030504040204" pitchFamily="50" charset="-128"/>
              </a:rPr>
              <a:t>陸上生態系の保護、回復および持続可能な利用の推進、　</a:t>
            </a:r>
            <a:br>
              <a:rPr lang="en-US" altLang="ja-JP" sz="2800" dirty="0">
                <a:solidFill>
                  <a:srgbClr val="002060"/>
                </a:solidFill>
                <a:latin typeface="メイリオ" panose="020B0604030504040204" pitchFamily="50" charset="-128"/>
                <a:ea typeface="メイリオ" panose="020B0604030504040204" pitchFamily="50" charset="-128"/>
              </a:rPr>
            </a:br>
            <a:r>
              <a:rPr lang="ja-JP" altLang="en-US" sz="2800" dirty="0">
                <a:solidFill>
                  <a:srgbClr val="002060"/>
                </a:solidFill>
                <a:latin typeface="メイリオ" panose="020B0604030504040204" pitchFamily="50" charset="-128"/>
                <a:ea typeface="メイリオ" panose="020B0604030504040204" pitchFamily="50" charset="-128"/>
              </a:rPr>
              <a:t>　　　　　森林の持続可能な管理、砂漠化への対処、土地劣化の</a:t>
            </a:r>
            <a:br>
              <a:rPr lang="en-US" altLang="ja-JP" sz="2800" dirty="0">
                <a:solidFill>
                  <a:srgbClr val="002060"/>
                </a:solidFill>
                <a:latin typeface="メイリオ" panose="020B0604030504040204" pitchFamily="50" charset="-128"/>
                <a:ea typeface="メイリオ" panose="020B0604030504040204" pitchFamily="50" charset="-128"/>
              </a:rPr>
            </a:br>
            <a:r>
              <a:rPr lang="ja-JP" altLang="en-US" sz="2800" dirty="0">
                <a:solidFill>
                  <a:srgbClr val="002060"/>
                </a:solidFill>
                <a:latin typeface="メイリオ" panose="020B0604030504040204" pitchFamily="50" charset="-128"/>
                <a:ea typeface="メイリオ" panose="020B0604030504040204" pitchFamily="50" charset="-128"/>
              </a:rPr>
              <a:t>　　　　阻止および逆転、ならびに生物多様性損失の阻止を図る</a:t>
            </a:r>
            <a:br>
              <a:rPr lang="en-US" altLang="ja-JP" sz="2800" dirty="0">
                <a:solidFill>
                  <a:srgbClr val="002060"/>
                </a:solidFill>
                <a:latin typeface="メイリオ" panose="020B0604030504040204" pitchFamily="50" charset="-128"/>
                <a:ea typeface="メイリオ" panose="020B0604030504040204" pitchFamily="50" charset="-128"/>
              </a:rPr>
            </a:br>
            <a:r>
              <a:rPr lang="ja-JP" altLang="en-US" sz="2800" dirty="0">
                <a:solidFill>
                  <a:srgbClr val="002060"/>
                </a:solidFill>
                <a:latin typeface="メイリオ" panose="020B0604030504040204" pitchFamily="50" charset="-128"/>
                <a:ea typeface="メイリオ" panose="020B0604030504040204" pitchFamily="50" charset="-128"/>
              </a:rPr>
              <a:t>⇒</a:t>
            </a:r>
            <a:r>
              <a:rPr lang="ja-JP" altLang="en-US" sz="2800" b="1" dirty="0">
                <a:solidFill>
                  <a:srgbClr val="CC00FF"/>
                </a:solidFill>
                <a:latin typeface="メイリオ" panose="020B0604030504040204" pitchFamily="50" charset="-128"/>
                <a:ea typeface="メイリオ" panose="020B0604030504040204" pitchFamily="50" charset="-128"/>
              </a:rPr>
              <a:t>モリンガの普及でできる</a:t>
            </a:r>
            <a:endParaRPr lang="en-US" altLang="ja-JP" sz="2800" b="1" dirty="0">
              <a:solidFill>
                <a:srgbClr val="CC00FF"/>
              </a:solidFill>
              <a:latin typeface="メイリオ" panose="020B0604030504040204" pitchFamily="50" charset="-128"/>
              <a:ea typeface="メイリオ" panose="020B0604030504040204" pitchFamily="50" charset="-128"/>
              <a:sym typeface="Calibri" panose="020F0502020204030204" pitchFamily="34" charset="0"/>
            </a:endParaRPr>
          </a:p>
        </p:txBody>
      </p:sp>
      <p:sp>
        <p:nvSpPr>
          <p:cNvPr id="130051" name="Shape 323">
            <a:extLst>
              <a:ext uri="{FF2B5EF4-FFF2-40B4-BE49-F238E27FC236}">
                <a16:creationId xmlns:a16="http://schemas.microsoft.com/office/drawing/2014/main" id="{A6EDFF03-7D6A-4978-B76E-0B43B8EA1C78}"/>
              </a:ext>
            </a:extLst>
          </p:cNvPr>
          <p:cNvSpPr>
            <a:spLocks noGrp="1"/>
          </p:cNvSpPr>
          <p:nvPr>
            <p:ph type="ftr" sz="quarter" idx="11"/>
          </p:nvPr>
        </p:nvSpPr>
        <p:spPr bwMode="auto">
          <a:xfrm>
            <a:off x="4648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r>
              <a:rPr lang="ja-JP" altLang="en-US" sz="1200">
                <a:solidFill>
                  <a:srgbClr val="888888"/>
                </a:solidFill>
                <a:latin typeface="Arial" panose="020B0604020202020204" pitchFamily="34" charset="0"/>
                <a:cs typeface="Arial" panose="020B0604020202020204" pitchFamily="34" charset="0"/>
                <a:sym typeface="Calibri" panose="020F0502020204030204" pitchFamily="34" charset="0"/>
              </a:rPr>
              <a:t>国際連合広報局</a:t>
            </a:r>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sp>
        <p:nvSpPr>
          <p:cNvPr id="130052" name="Shape 324">
            <a:extLst>
              <a:ext uri="{FF2B5EF4-FFF2-40B4-BE49-F238E27FC236}">
                <a16:creationId xmlns:a16="http://schemas.microsoft.com/office/drawing/2014/main" id="{83D916DD-DFF6-4FAA-B256-FF8439FC99B4}"/>
              </a:ext>
            </a:extLst>
          </p:cNvPr>
          <p:cNvSpPr>
            <a:spLocks noGrp="1"/>
          </p:cNvSpPr>
          <p:nvPr>
            <p:ph type="sldNum" sz="quarter" idx="12"/>
          </p:nvPr>
        </p:nvSpPr>
        <p:spPr bwMode="auto">
          <a:xfrm>
            <a:off x="807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fld id="{0F8CD147-86C0-4B20-9BED-CF1BDD5122E8}" type="slidenum">
              <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rPr>
              <a:pPr>
                <a:lnSpc>
                  <a:spcPct val="100000"/>
                </a:lnSpc>
                <a:spcBef>
                  <a:spcPct val="0"/>
                </a:spcBef>
                <a:buSzPct val="25000"/>
                <a:buFontTx/>
                <a:buNone/>
              </a:pPr>
              <a:t>44</a:t>
            </a:fld>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pic>
        <p:nvPicPr>
          <p:cNvPr id="130053" name="Picture 2">
            <a:extLst>
              <a:ext uri="{FF2B5EF4-FFF2-40B4-BE49-F238E27FC236}">
                <a16:creationId xmlns:a16="http://schemas.microsoft.com/office/drawing/2014/main" id="{DD0A2902-7C80-49F7-A151-B00FB8FFAC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563" y="2462213"/>
            <a:ext cx="41084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1">
            <a:extLst>
              <a:ext uri="{FF2B5EF4-FFF2-40B4-BE49-F238E27FC236}">
                <a16:creationId xmlns:a16="http://schemas.microsoft.com/office/drawing/2014/main" id="{BD6D0205-24D9-414E-A871-65813F396A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2238" y="2708275"/>
            <a:ext cx="54737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465270"/>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a:extLst>
              <a:ext uri="{FF2B5EF4-FFF2-40B4-BE49-F238E27FC236}">
                <a16:creationId xmlns:a16="http://schemas.microsoft.com/office/drawing/2014/main" id="{42FF187F-3691-4809-8E1D-DACB28DDFF02}"/>
              </a:ext>
            </a:extLst>
          </p:cNvPr>
          <p:cNvSpPr>
            <a:spLocks noGrp="1"/>
          </p:cNvSpPr>
          <p:nvPr>
            <p:ph type="title"/>
          </p:nvPr>
        </p:nvSpPr>
        <p:spPr>
          <a:xfrm>
            <a:off x="287338" y="365125"/>
            <a:ext cx="11412537" cy="1325563"/>
          </a:xfrm>
          <a:solidFill>
            <a:schemeClr val="accent6">
              <a:lumMod val="20000"/>
              <a:lumOff val="80000"/>
            </a:schemeClr>
          </a:solidFill>
        </p:spPr>
        <p:txBody>
          <a:bodyPr rtlCol="0">
            <a:normAutofit fontScale="90000"/>
          </a:bodyPr>
          <a:lstStyle/>
          <a:p>
            <a:pPr eaLnBrk="1" fontAlgn="auto" hangingPunct="1">
              <a:spcAft>
                <a:spcPts val="0"/>
              </a:spcAft>
              <a:defRPr/>
            </a:pPr>
            <a:br>
              <a:rPr lang="en-US" altLang="ja-JP" sz="4000" b="1" dirty="0">
                <a:latin typeface="Meiryo UI" panose="020B0604030504040204" pitchFamily="50" charset="-128"/>
                <a:ea typeface="Meiryo UI" panose="020B0604030504040204" pitchFamily="50" charset="-128"/>
                <a:cs typeface="Meiryo UI" panose="020B0604030504040204" pitchFamily="50" charset="-128"/>
              </a:rPr>
            </a:br>
            <a:r>
              <a:rPr lang="ja-JP" altLang="en-US" sz="3100" dirty="0">
                <a:latin typeface="メイリオ" panose="020B0604030504040204" pitchFamily="50" charset="-128"/>
                <a:ea typeface="メイリオ" panose="020B0604030504040204" pitchFamily="50" charset="-128"/>
                <a:cs typeface="Meiryo UI" panose="020B0604030504040204" pitchFamily="50" charset="-128"/>
              </a:rPr>
              <a:t>モリンガ植林すれば草原のままの状態より</a:t>
            </a:r>
            <a:br>
              <a:rPr lang="en-US" altLang="ja-JP" sz="3100" dirty="0">
                <a:latin typeface="メイリオ" panose="020B0604030504040204" pitchFamily="50" charset="-128"/>
                <a:ea typeface="メイリオ" panose="020B0604030504040204" pitchFamily="50" charset="-128"/>
                <a:cs typeface="Meiryo UI" panose="020B0604030504040204" pitchFamily="50" charset="-128"/>
              </a:rPr>
            </a:br>
            <a:r>
              <a:rPr lang="ja-JP" altLang="en-US" sz="3100" dirty="0">
                <a:latin typeface="メイリオ" panose="020B0604030504040204" pitchFamily="50" charset="-128"/>
                <a:ea typeface="メイリオ" panose="020B0604030504040204" pitchFamily="50" charset="-128"/>
                <a:cs typeface="Meiryo UI" panose="020B0604030504040204" pitchFamily="50" charset="-128"/>
              </a:rPr>
              <a:t>    ＣＯ２吸収量が</a:t>
            </a:r>
            <a:r>
              <a:rPr lang="en-US" altLang="ja-JP" sz="3100" dirty="0">
                <a:latin typeface="メイリオ" panose="020B0604030504040204" pitchFamily="50" charset="-128"/>
                <a:ea typeface="メイリオ" panose="020B0604030504040204" pitchFamily="50" charset="-128"/>
                <a:cs typeface="Meiryo UI" panose="020B0604030504040204" pitchFamily="50" charset="-128"/>
              </a:rPr>
              <a:t>100</a:t>
            </a:r>
            <a:r>
              <a:rPr lang="ja-JP" altLang="en-US" sz="3100" dirty="0">
                <a:latin typeface="メイリオ" panose="020B0604030504040204" pitchFamily="50" charset="-128"/>
                <a:ea typeface="メイリオ" panose="020B0604030504040204" pitchFamily="50" charset="-128"/>
                <a:cs typeface="Meiryo UI" panose="020B0604030504040204" pitchFamily="50" charset="-128"/>
              </a:rPr>
              <a:t>倍以上に</a:t>
            </a:r>
            <a:r>
              <a:rPr lang="en-US" altLang="ja-JP" sz="3100" dirty="0">
                <a:latin typeface="メイリオ" panose="020B0604030504040204" pitchFamily="50" charset="-128"/>
                <a:ea typeface="メイリオ" panose="020B0604030504040204" pitchFamily="50" charset="-128"/>
                <a:cs typeface="Meiryo UI" panose="020B0604030504040204" pitchFamily="50" charset="-128"/>
              </a:rPr>
              <a:t>!</a:t>
            </a:r>
            <a:br>
              <a:rPr lang="en-US" altLang="ja-JP" sz="3100" dirty="0">
                <a:latin typeface="メイリオ" panose="020B0604030504040204" pitchFamily="50" charset="-128"/>
                <a:ea typeface="メイリオ" panose="020B0604030504040204" pitchFamily="50" charset="-128"/>
                <a:cs typeface="Meiryo UI" panose="020B0604030504040204" pitchFamily="50" charset="-128"/>
              </a:rPr>
            </a:br>
            <a:endParaRPr lang="ja-JP" altLang="en-US" sz="31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80899" name="図 4">
            <a:extLst>
              <a:ext uri="{FF2B5EF4-FFF2-40B4-BE49-F238E27FC236}">
                <a16:creationId xmlns:a16="http://schemas.microsoft.com/office/drawing/2014/main" id="{FEE23023-E79B-4B32-98D2-ED463E79B0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744663"/>
            <a:ext cx="56896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図 3">
            <a:extLst>
              <a:ext uri="{FF2B5EF4-FFF2-40B4-BE49-F238E27FC236}">
                <a16:creationId xmlns:a16="http://schemas.microsoft.com/office/drawing/2014/main" id="{39C4CC8B-A5AB-4997-964C-F43196F9F0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60387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 4">
            <a:extLst>
              <a:ext uri="{FF2B5EF4-FFF2-40B4-BE49-F238E27FC236}">
                <a16:creationId xmlns:a16="http://schemas.microsoft.com/office/drawing/2014/main" id="{1E05E6C2-A883-4739-A5D8-DF844BFE49B3}"/>
              </a:ext>
            </a:extLst>
          </p:cNvPr>
          <p:cNvSpPr/>
          <p:nvPr/>
        </p:nvSpPr>
        <p:spPr>
          <a:xfrm>
            <a:off x="820738" y="5062538"/>
            <a:ext cx="4479925" cy="720725"/>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平均年間</a:t>
            </a:r>
            <a:r>
              <a:rPr lang="en-US" altLang="ja-JP" sz="24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24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ｔ／㌶のＣＯ２を吸収固定</a:t>
            </a:r>
          </a:p>
        </p:txBody>
      </p:sp>
      <p:sp>
        <p:nvSpPr>
          <p:cNvPr id="6" name="角丸四角形 5">
            <a:extLst>
              <a:ext uri="{FF2B5EF4-FFF2-40B4-BE49-F238E27FC236}">
                <a16:creationId xmlns:a16="http://schemas.microsoft.com/office/drawing/2014/main" id="{B5135606-A31F-4548-A6D4-F56BECCC523D}"/>
              </a:ext>
            </a:extLst>
          </p:cNvPr>
          <p:cNvSpPr/>
          <p:nvPr/>
        </p:nvSpPr>
        <p:spPr>
          <a:xfrm>
            <a:off x="6230938" y="4995863"/>
            <a:ext cx="5334000" cy="7239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US" altLang="ja-JP" sz="2400" dirty="0">
                <a:latin typeface="Meiryo UI" panose="020B0604030504040204" pitchFamily="50" charset="-128"/>
                <a:ea typeface="Meiryo UI" panose="020B0604030504040204" pitchFamily="50" charset="-128"/>
                <a:cs typeface="Meiryo UI" panose="020B0604030504040204" pitchFamily="50" charset="-128"/>
              </a:rPr>
              <a:t>1600</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本／㌶モリンガ植林＝</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256</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ｔ／㌶吸収固定</a:t>
            </a:r>
          </a:p>
        </p:txBody>
      </p:sp>
      <p:sp>
        <p:nvSpPr>
          <p:cNvPr id="7" name="爆発 2 6">
            <a:extLst>
              <a:ext uri="{FF2B5EF4-FFF2-40B4-BE49-F238E27FC236}">
                <a16:creationId xmlns:a16="http://schemas.microsoft.com/office/drawing/2014/main" id="{B7C522C3-B95A-4B57-98CC-FA88338D6C9E}"/>
              </a:ext>
            </a:extLst>
          </p:cNvPr>
          <p:cNvSpPr/>
          <p:nvPr/>
        </p:nvSpPr>
        <p:spPr>
          <a:xfrm>
            <a:off x="7117975" y="693738"/>
            <a:ext cx="4786687" cy="15589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脅威のＣＯ２吸収力</a:t>
            </a:r>
            <a:endParaRPr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トライプ矢印 2">
            <a:extLst>
              <a:ext uri="{FF2B5EF4-FFF2-40B4-BE49-F238E27FC236}">
                <a16:creationId xmlns:a16="http://schemas.microsoft.com/office/drawing/2014/main" id="{2F0CEF94-A2E8-49B0-BC72-662E8603B49A}"/>
              </a:ext>
            </a:extLst>
          </p:cNvPr>
          <p:cNvSpPr/>
          <p:nvPr/>
        </p:nvSpPr>
        <p:spPr>
          <a:xfrm>
            <a:off x="5432425" y="3538538"/>
            <a:ext cx="1120775" cy="654050"/>
          </a:xfrm>
          <a:prstGeom prst="striped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endParaRPr lang="ja-JP" altLang="en-US"/>
          </a:p>
        </p:txBody>
      </p:sp>
    </p:spTree>
    <p:extLst>
      <p:ext uri="{BB962C8B-B14F-4D97-AF65-F5344CB8AC3E}">
        <p14:creationId xmlns:p14="http://schemas.microsoft.com/office/powerpoint/2010/main" val="1166761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hape 301">
            <a:extLst>
              <a:ext uri="{FF2B5EF4-FFF2-40B4-BE49-F238E27FC236}">
                <a16:creationId xmlns:a16="http://schemas.microsoft.com/office/drawing/2014/main" id="{7202DB0F-5FBD-44C0-9828-295EF0B14A66}"/>
              </a:ext>
            </a:extLst>
          </p:cNvPr>
          <p:cNvSpPr>
            <a:spLocks noGrp="1"/>
          </p:cNvSpPr>
          <p:nvPr>
            <p:ph type="title"/>
          </p:nvPr>
        </p:nvSpPr>
        <p:spPr>
          <a:xfrm>
            <a:off x="779463" y="322729"/>
            <a:ext cx="10277475" cy="1676399"/>
          </a:xfrm>
          <a:solidFill>
            <a:schemeClr val="accent6">
              <a:lumMod val="20000"/>
              <a:lumOff val="80000"/>
            </a:schemeClr>
          </a:solidFill>
        </p:spPr>
        <p:txBody>
          <a:bodyPr lIns="91425" tIns="45700" rIns="91425" bIns="45700" rtlCol="0">
            <a:noAutofit/>
          </a:bodyPr>
          <a:lstStyle/>
          <a:p>
            <a:pPr algn="just" eaLnBrk="1" fontAlgn="auto" hangingPunct="1">
              <a:spcAft>
                <a:spcPts val="0"/>
              </a:spcAft>
              <a:buSzPct val="25000"/>
              <a:defRPr/>
            </a:pPr>
            <a:br>
              <a:rPr lang="en-US" altLang="ja-JP" sz="28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目標</a:t>
            </a:r>
            <a:r>
              <a:rPr lang="en-US" altLang="ja-JP" sz="28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28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気候変動とその影響に立ち向かうため緊急対策を取る　</a:t>
            </a:r>
            <a:br>
              <a:rPr lang="en-US" altLang="ja-JP" sz="2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b="1"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rPr>
              <a:t>⇒地球規模で隙間の土地にモリンガを</a:t>
            </a:r>
            <a:r>
              <a:rPr lang="en-US" altLang="ja-JP" sz="2400" b="1"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400" b="1"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rPr>
              <a:t>億本以上植</a:t>
            </a:r>
            <a:br>
              <a:rPr lang="en-US" altLang="ja-JP" sz="2400" b="1"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b="1"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rPr>
              <a:t>　　　　　　林すればできる</a:t>
            </a:r>
            <a:endParaRPr lang="en-US" altLang="ja-JP" sz="2400" b="1" dirty="0">
              <a:solidFill>
                <a:srgbClr val="CC00FF"/>
              </a:solidFill>
              <a:latin typeface="メイリオ" panose="020B0604030504040204" pitchFamily="50" charset="-128"/>
              <a:ea typeface="メイリオ" panose="020B0604030504040204" pitchFamily="50" charset="-128"/>
              <a:cs typeface="メイリオ" panose="020B0604030504040204" pitchFamily="50" charset="-128"/>
              <a:sym typeface="Calibri" panose="020F0502020204030204" pitchFamily="34" charset="0"/>
            </a:endParaRPr>
          </a:p>
        </p:txBody>
      </p:sp>
      <p:sp>
        <p:nvSpPr>
          <p:cNvPr id="108547" name="Shape 303">
            <a:extLst>
              <a:ext uri="{FF2B5EF4-FFF2-40B4-BE49-F238E27FC236}">
                <a16:creationId xmlns:a16="http://schemas.microsoft.com/office/drawing/2014/main" id="{CA6D36AA-4033-4F67-91FD-6FC70C123DDF}"/>
              </a:ext>
            </a:extLst>
          </p:cNvPr>
          <p:cNvSpPr>
            <a:spLocks noGrp="1"/>
          </p:cNvSpPr>
          <p:nvPr>
            <p:ph type="ftr" sz="quarter" idx="11"/>
          </p:nvPr>
        </p:nvSpPr>
        <p:spPr bwMode="auto">
          <a:xfrm>
            <a:off x="4648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r>
              <a:rPr lang="ja-JP" altLang="en-US" sz="1200">
                <a:solidFill>
                  <a:srgbClr val="888888"/>
                </a:solidFill>
                <a:latin typeface="Arial" panose="020B0604020202020204" pitchFamily="34" charset="0"/>
                <a:cs typeface="Arial" panose="020B0604020202020204" pitchFamily="34" charset="0"/>
                <a:sym typeface="Calibri" panose="020F0502020204030204" pitchFamily="34" charset="0"/>
              </a:rPr>
              <a:t>国際連合広報局</a:t>
            </a:r>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sp>
        <p:nvSpPr>
          <p:cNvPr id="108548" name="Shape 304">
            <a:extLst>
              <a:ext uri="{FF2B5EF4-FFF2-40B4-BE49-F238E27FC236}">
                <a16:creationId xmlns:a16="http://schemas.microsoft.com/office/drawing/2014/main" id="{1EE02E98-EC74-446A-B3F9-3F9696F8D408}"/>
              </a:ext>
            </a:extLst>
          </p:cNvPr>
          <p:cNvSpPr>
            <a:spLocks noGrp="1"/>
          </p:cNvSpPr>
          <p:nvPr>
            <p:ph type="sldNum" sz="quarter" idx="12"/>
          </p:nvPr>
        </p:nvSpPr>
        <p:spPr bwMode="auto">
          <a:xfrm>
            <a:off x="807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SzPct val="25000"/>
              <a:buFontTx/>
              <a:buNone/>
            </a:pPr>
            <a:fld id="{40B69BF6-9D06-4392-A14F-4EC368687ED5}" type="slidenum">
              <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rPr>
              <a:pPr>
                <a:lnSpc>
                  <a:spcPct val="100000"/>
                </a:lnSpc>
                <a:spcBef>
                  <a:spcPct val="0"/>
                </a:spcBef>
                <a:buSzPct val="25000"/>
                <a:buFontTx/>
                <a:buNone/>
              </a:pPr>
              <a:t>46</a:t>
            </a:fld>
            <a:endParaRPr lang="en-US" altLang="ja-JP" sz="1200">
              <a:solidFill>
                <a:srgbClr val="888888"/>
              </a:solidFill>
              <a:latin typeface="Arial" panose="020B0604020202020204" pitchFamily="34" charset="0"/>
              <a:cs typeface="Arial" panose="020B0604020202020204" pitchFamily="34" charset="0"/>
              <a:sym typeface="Calibri" panose="020F0502020204030204" pitchFamily="34" charset="0"/>
            </a:endParaRPr>
          </a:p>
        </p:txBody>
      </p:sp>
      <p:pic>
        <p:nvPicPr>
          <p:cNvPr id="108549" name="Picture 2">
            <a:extLst>
              <a:ext uri="{FF2B5EF4-FFF2-40B4-BE49-F238E27FC236}">
                <a16:creationId xmlns:a16="http://schemas.microsoft.com/office/drawing/2014/main" id="{6745915E-3199-4850-9E0E-D74EF8EA36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813" y="1814513"/>
            <a:ext cx="4370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3">
            <a:extLst>
              <a:ext uri="{FF2B5EF4-FFF2-40B4-BE49-F238E27FC236}">
                <a16:creationId xmlns:a16="http://schemas.microsoft.com/office/drawing/2014/main" id="{DBDC99EC-6E39-454B-A8C8-FCF24C407F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2103438"/>
            <a:ext cx="5646738"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07033"/>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FE5920-5458-43EF-AD0D-3A120EBEEC85}"/>
              </a:ext>
            </a:extLst>
          </p:cNvPr>
          <p:cNvSpPr>
            <a:spLocks noGrp="1"/>
          </p:cNvSpPr>
          <p:nvPr>
            <p:ph type="title"/>
          </p:nvPr>
        </p:nvSpPr>
        <p:spPr>
          <a:xfrm>
            <a:off x="304800" y="215900"/>
            <a:ext cx="11701463" cy="1325563"/>
          </a:xfrm>
          <a:solidFill>
            <a:schemeClr val="accent6">
              <a:lumMod val="40000"/>
              <a:lumOff val="60000"/>
            </a:schemeClr>
          </a:solidFill>
        </p:spPr>
        <p:txBody>
          <a:bodyPr rtlCol="0">
            <a:normAutofit/>
          </a:bodyPr>
          <a:lstStyle/>
          <a:p>
            <a:pPr eaLnBrk="1" fontAlgn="auto" hangingPunct="1">
              <a:spcAft>
                <a:spcPts val="0"/>
              </a:spcAft>
              <a:defRPr/>
            </a:pPr>
            <a:r>
              <a:rPr lang="ja-JP" altLang="en-US" sz="3200" dirty="0">
                <a:latin typeface="メイリオ" panose="020B0604030504040204" pitchFamily="50" charset="-128"/>
                <a:ea typeface="メイリオ" panose="020B0604030504040204" pitchFamily="50" charset="-128"/>
                <a:cs typeface="Meiryo UI" panose="020B0604030504040204" pitchFamily="50" charset="-128"/>
              </a:rPr>
              <a:t>モリンガを植林すると</a:t>
            </a:r>
            <a:r>
              <a:rPr lang="en-US" altLang="ja-JP" sz="3200" dirty="0">
                <a:latin typeface="メイリオ" panose="020B0604030504040204" pitchFamily="50" charset="-128"/>
                <a:ea typeface="メイリオ" panose="020B0604030504040204" pitchFamily="50" charset="-128"/>
                <a:cs typeface="Meiryo UI" panose="020B0604030504040204" pitchFamily="50" charset="-128"/>
              </a:rPr>
              <a:t>320</a:t>
            </a:r>
            <a:r>
              <a:rPr lang="ja-JP" altLang="en-US" sz="3200" dirty="0" err="1">
                <a:latin typeface="メイリオ" panose="020B0604030504040204" pitchFamily="50" charset="-128"/>
                <a:ea typeface="メイリオ" panose="020B0604030504040204" pitchFamily="50" charset="-128"/>
                <a:cs typeface="Meiryo UI" panose="020B0604030504040204" pitchFamily="50" charset="-128"/>
              </a:rPr>
              <a:t>ｔ</a:t>
            </a:r>
            <a:r>
              <a:rPr lang="en-US" altLang="ja-JP" sz="3200" dirty="0">
                <a:latin typeface="メイリオ" panose="020B0604030504040204" pitchFamily="50" charset="-128"/>
                <a:ea typeface="メイリオ" panose="020B0604030504040204" pitchFamily="50" charset="-128"/>
                <a:cs typeface="Meiryo UI" panose="020B0604030504040204" pitchFamily="50" charset="-128"/>
              </a:rPr>
              <a:t>CO2</a:t>
            </a:r>
            <a:r>
              <a:rPr lang="ja-JP" altLang="en-US" sz="3200" dirty="0">
                <a:latin typeface="メイリオ" panose="020B0604030504040204" pitchFamily="50" charset="-128"/>
                <a:ea typeface="メイリオ" panose="020B0604030504040204" pitchFamily="50" charset="-128"/>
                <a:cs typeface="Meiryo UI" panose="020B0604030504040204" pitchFamily="50" charset="-128"/>
              </a:rPr>
              <a:t>／ｈａ／年吸収</a:t>
            </a:r>
          </a:p>
        </p:txBody>
      </p:sp>
      <p:pic>
        <p:nvPicPr>
          <p:cNvPr id="81923" name="図 2">
            <a:extLst>
              <a:ext uri="{FF2B5EF4-FFF2-40B4-BE49-F238E27FC236}">
                <a16:creationId xmlns:a16="http://schemas.microsoft.com/office/drawing/2014/main" id="{C1D97277-CA1E-4CA4-B8E3-6A18248EBB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257" y="1678802"/>
            <a:ext cx="6988175"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0EB826A1-D6B3-4762-A6F1-EED3C222CE6F}"/>
              </a:ext>
            </a:extLst>
          </p:cNvPr>
          <p:cNvSpPr txBox="1"/>
          <p:nvPr/>
        </p:nvSpPr>
        <p:spPr>
          <a:xfrm>
            <a:off x="6795246" y="1696631"/>
            <a:ext cx="5211017" cy="4647426"/>
          </a:xfrm>
          <a:prstGeom prst="rect">
            <a:avLst/>
          </a:prstGeom>
          <a:solidFill>
            <a:schemeClr val="accent6">
              <a:lumMod val="20000"/>
              <a:lumOff val="80000"/>
            </a:schemeClr>
          </a:solidFill>
        </p:spPr>
        <p:txBody>
          <a:bodyPr wrap="square">
            <a:spAutoFit/>
          </a:bodyPr>
          <a:lstStyle/>
          <a:p>
            <a:pPr eaLnBrk="1" fontAlgn="auto" hangingPunct="1">
              <a:spcBef>
                <a:spcPts val="0"/>
              </a:spcBef>
              <a:spcAft>
                <a:spcPts val="0"/>
              </a:spcAft>
              <a:defRPr/>
            </a:pP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b="1" dirty="0" err="1">
                <a:solidFill>
                  <a:srgbClr val="006600"/>
                </a:solidFill>
                <a:latin typeface="Meiryo UI" panose="020B0604030504040204" pitchFamily="50" charset="-128"/>
                <a:ea typeface="Meiryo UI" panose="020B0604030504040204" pitchFamily="50" charset="-128"/>
                <a:cs typeface="Meiryo UI" panose="020B0604030504040204" pitchFamily="50" charset="-128"/>
              </a:rPr>
              <a:t>ｍ</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ｍ＝</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本　</a:t>
            </a:r>
            <a:endPar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ha</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植林した場合</a:t>
            </a:r>
            <a:endPar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◎年間</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320</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ｔ／</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ha</a:t>
            </a:r>
          </a:p>
          <a:p>
            <a:pPr eaLnBrk="1" fontAlgn="auto" hangingPunct="1">
              <a:spcBef>
                <a:spcPts val="0"/>
              </a:spcBef>
              <a:spcAft>
                <a:spcPts val="0"/>
              </a:spcAft>
              <a:defRPr/>
            </a:pP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ＣＯ２を吸収</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4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植生タイプ別　　　</a:t>
            </a:r>
            <a:endParaRPr lang="en-US" altLang="ja-JP" sz="24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4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ＣＯ２吸収量　　モリンガとの比較</a:t>
            </a:r>
            <a:endParaRPr lang="en-US" altLang="ja-JP" sz="24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4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草原（</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ｔ）の</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145</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倍</a:t>
            </a:r>
            <a:endPar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二次林［</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10.6</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ｔ］</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倍</a:t>
            </a:r>
            <a:endPar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産業植林（</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36.7</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ｔ）</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8.7</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倍</a:t>
            </a:r>
            <a:endPar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環境植林［</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27.5</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ｔ］　</a:t>
            </a:r>
            <a:r>
              <a:rPr lang="en-US" altLang="ja-JP"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sz="2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倍</a:t>
            </a:r>
          </a:p>
        </p:txBody>
      </p:sp>
      <p:sp>
        <p:nvSpPr>
          <p:cNvPr id="5" name="下矢印 4">
            <a:extLst>
              <a:ext uri="{FF2B5EF4-FFF2-40B4-BE49-F238E27FC236}">
                <a16:creationId xmlns:a16="http://schemas.microsoft.com/office/drawing/2014/main" id="{92E7123F-E3F7-4A7D-8474-CFA7E562722B}"/>
              </a:ext>
            </a:extLst>
          </p:cNvPr>
          <p:cNvSpPr/>
          <p:nvPr/>
        </p:nvSpPr>
        <p:spPr>
          <a:xfrm>
            <a:off x="9271000" y="3403600"/>
            <a:ext cx="381000" cy="4332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6" name="角丸四角形 5">
            <a:extLst>
              <a:ext uri="{FF2B5EF4-FFF2-40B4-BE49-F238E27FC236}">
                <a16:creationId xmlns:a16="http://schemas.microsoft.com/office/drawing/2014/main" id="{F07FD063-AB12-444A-92D1-47CA9BD96DCE}"/>
              </a:ext>
            </a:extLst>
          </p:cNvPr>
          <p:cNvSpPr/>
          <p:nvPr/>
        </p:nvSpPr>
        <p:spPr>
          <a:xfrm>
            <a:off x="1709738" y="5689600"/>
            <a:ext cx="4622800" cy="5413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800" dirty="0"/>
              <a:t>モリンガ植林</a:t>
            </a:r>
            <a:r>
              <a:rPr lang="en-US" altLang="ja-JP" sz="2800" dirty="0"/>
              <a:t>10</a:t>
            </a:r>
            <a:r>
              <a:rPr lang="ja-JP" altLang="en-US" sz="2800" dirty="0"/>
              <a:t>か月目</a:t>
            </a:r>
          </a:p>
        </p:txBody>
      </p:sp>
    </p:spTree>
    <p:extLst>
      <p:ext uri="{BB962C8B-B14F-4D97-AF65-F5344CB8AC3E}">
        <p14:creationId xmlns:p14="http://schemas.microsoft.com/office/powerpoint/2010/main" val="213389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35AF03D8-213E-46F0-9BA9-EA47A66A961F}"/>
              </a:ext>
            </a:extLst>
          </p:cNvPr>
          <p:cNvSpPr>
            <a:spLocks noGrp="1"/>
          </p:cNvSpPr>
          <p:nvPr>
            <p:ph type="title"/>
          </p:nvPr>
        </p:nvSpPr>
        <p:spPr>
          <a:solidFill>
            <a:schemeClr val="accent6">
              <a:lumMod val="40000"/>
              <a:lumOff val="60000"/>
            </a:schemeClr>
          </a:solidFill>
        </p:spPr>
        <p:txBody>
          <a:bodyPr>
            <a:normAutofit/>
          </a:bodyPr>
          <a:lstStyle/>
          <a:p>
            <a:pPr eaLnBrk="1" hangingPunct="1"/>
            <a:r>
              <a:rPr lang="ja-JP" altLang="en-US" sz="3200" b="1" dirty="0">
                <a:latin typeface="メイリオ" panose="020B0604030504040204" pitchFamily="50" charset="-128"/>
                <a:ea typeface="メイリオ" panose="020B0604030504040204" pitchFamily="50" charset="-128"/>
              </a:rPr>
              <a:t>気候変動と食糧安全保障に役立つモリンガ</a:t>
            </a:r>
          </a:p>
        </p:txBody>
      </p:sp>
      <p:sp>
        <p:nvSpPr>
          <p:cNvPr id="4" name="テキスト ボックス 3">
            <a:extLst>
              <a:ext uri="{FF2B5EF4-FFF2-40B4-BE49-F238E27FC236}">
                <a16:creationId xmlns:a16="http://schemas.microsoft.com/office/drawing/2014/main" id="{AA404D97-39DD-4451-B679-2E6183D30361}"/>
              </a:ext>
            </a:extLst>
          </p:cNvPr>
          <p:cNvSpPr txBox="1"/>
          <p:nvPr/>
        </p:nvSpPr>
        <p:spPr>
          <a:xfrm>
            <a:off x="838200" y="1201084"/>
            <a:ext cx="10515600" cy="5355312"/>
          </a:xfrm>
          <a:prstGeom prst="rect">
            <a:avLst/>
          </a:prstGeom>
          <a:solidFill>
            <a:schemeClr val="accent6">
              <a:lumMod val="20000"/>
              <a:lumOff val="80000"/>
            </a:schemeClr>
          </a:solidFill>
        </p:spPr>
        <p:txBody>
          <a:bodyPr>
            <a:spAutoFit/>
          </a:bodyPr>
          <a:lstStyle/>
          <a:p>
            <a:pPr eaLnBrk="1" fontAlgn="auto" hangingPunct="1">
              <a:spcBef>
                <a:spcPts val="0"/>
              </a:spcBef>
              <a:spcAft>
                <a:spcPts val="0"/>
              </a:spcAft>
              <a:defRPr/>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気候変動への貢献　⇒地球温暖化の緩和に役立つ</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スギの木の</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倍、一般植物の</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倍という旺盛な成長により、　</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二酸化炭素をたくさん、早く吸収してくれる。</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800" u="sng"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u="sng"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800" u="sng" dirty="0">
                <a:latin typeface="メイリオ" panose="020B0604030504040204" pitchFamily="50" charset="-128"/>
                <a:ea typeface="メイリオ" panose="020B0604030504040204" pitchFamily="50" charset="-128"/>
                <a:cs typeface="メイリオ" panose="020B0604030504040204" pitchFamily="50" charset="-128"/>
              </a:rPr>
              <a:t>億本植林で</a:t>
            </a:r>
            <a:r>
              <a:rPr lang="en-US" altLang="ja-JP" sz="2800" u="sng" dirty="0">
                <a:latin typeface="メイリオ" panose="020B0604030504040204" pitchFamily="50" charset="-128"/>
                <a:ea typeface="メイリオ" panose="020B0604030504040204" pitchFamily="50" charset="-128"/>
                <a:cs typeface="メイリオ" panose="020B0604030504040204" pitchFamily="50" charset="-128"/>
              </a:rPr>
              <a:t>160</a:t>
            </a:r>
            <a:r>
              <a:rPr lang="ja-JP" altLang="en-US" sz="2800" u="sng" dirty="0">
                <a:latin typeface="メイリオ" panose="020B0604030504040204" pitchFamily="50" charset="-128"/>
                <a:ea typeface="メイリオ" panose="020B0604030504040204" pitchFamily="50" charset="-128"/>
                <a:cs typeface="メイリオ" panose="020B0604030504040204" pitchFamily="50" charset="-128"/>
              </a:rPr>
              <a:t>億トンのＣＯ２を吸収</a:t>
            </a:r>
            <a:endParaRPr lang="en-US" altLang="ja-JP" sz="2800" u="sng"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飢餓貧困対策に貢献</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栽培によりバランスの取れた栄養を低価に、持続的に供給して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くれる</a:t>
            </a:r>
            <a:r>
              <a:rPr lang="ja-JP" altLang="en-US" sz="2400" dirty="0">
                <a:latin typeface="+mn-lt"/>
                <a:ea typeface="+mn-ea"/>
              </a:rPr>
              <a:t>。</a:t>
            </a:r>
            <a:endParaRPr lang="en-US" altLang="ja-JP" sz="2400" dirty="0">
              <a:latin typeface="+mn-lt"/>
              <a:ea typeface="+mn-ea"/>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栽培が比較的簡単で女性の参加ができ、所得の低い住民の生計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の維持向上に貢献できる。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種子は代替エネルギー：</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バイオディゼルの原料としての用途が有望である。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800" dirty="0">
                <a:latin typeface="+mn-lt"/>
                <a:ea typeface="+mn-ea"/>
              </a:rPr>
              <a:t>　</a:t>
            </a:r>
            <a:endParaRPr lang="en-US" altLang="ja-JP" sz="2800" dirty="0">
              <a:latin typeface="+mn-lt"/>
              <a:ea typeface="+mn-ea"/>
            </a:endParaRPr>
          </a:p>
          <a:p>
            <a:pPr eaLnBrk="1" fontAlgn="auto" hangingPunct="1">
              <a:spcBef>
                <a:spcPts val="0"/>
              </a:spcBef>
              <a:spcAft>
                <a:spcPts val="0"/>
              </a:spcAft>
              <a:defRPr/>
            </a:pPr>
            <a:endParaRPr lang="ja-JP" altLang="en-US" dirty="0">
              <a:latin typeface="+mn-lt"/>
              <a:ea typeface="+mn-ea"/>
            </a:endParaRPr>
          </a:p>
        </p:txBody>
      </p:sp>
    </p:spTree>
    <p:extLst>
      <p:ext uri="{BB962C8B-B14F-4D97-AF65-F5344CB8AC3E}">
        <p14:creationId xmlns:p14="http://schemas.microsoft.com/office/powerpoint/2010/main" val="1554943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雲形吹き出し 1">
            <a:extLst>
              <a:ext uri="{FF2B5EF4-FFF2-40B4-BE49-F238E27FC236}">
                <a16:creationId xmlns:a16="http://schemas.microsoft.com/office/drawing/2014/main" id="{402D29B6-9A24-435F-9D71-982885BC2487}"/>
              </a:ext>
            </a:extLst>
          </p:cNvPr>
          <p:cNvSpPr/>
          <p:nvPr/>
        </p:nvSpPr>
        <p:spPr>
          <a:xfrm>
            <a:off x="1528762" y="1219200"/>
            <a:ext cx="9134475" cy="3871912"/>
          </a:xfrm>
          <a:prstGeom prst="cloudCallout">
            <a:avLst>
              <a:gd name="adj1" fmla="val -46689"/>
              <a:gd name="adj2" fmla="val 6639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54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lang="ja-JP" altLang="en-US"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rPr>
              <a:t>モリンガ普及のために</a:t>
            </a:r>
            <a:endParaRPr lang="en-US" altLang="ja-JP"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lang="ja-JP" altLang="en-US"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rPr>
              <a:t>あなたの日常で、</a:t>
            </a:r>
            <a:endParaRPr lang="en-US" altLang="ja-JP"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lang="ja-JP" altLang="en-US"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rPr>
              <a:t>できること？</a:t>
            </a:r>
            <a:endParaRPr lang="en-US" altLang="ja-JP"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endParaRPr lang="ja-JP" altLang="en-US" sz="4000" b="1" dirty="0">
              <a:solidFill>
                <a:srgbClr val="D12FA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a:extLst>
              <a:ext uri="{FF2B5EF4-FFF2-40B4-BE49-F238E27FC236}">
                <a16:creationId xmlns:a16="http://schemas.microsoft.com/office/drawing/2014/main" id="{69D403F4-43DA-FADA-6B36-FE1428CBC8B4}"/>
              </a:ext>
            </a:extLst>
          </p:cNvPr>
          <p:cNvSpPr txBox="1"/>
          <p:nvPr/>
        </p:nvSpPr>
        <p:spPr>
          <a:xfrm>
            <a:off x="694943" y="457200"/>
            <a:ext cx="7211927" cy="646331"/>
          </a:xfrm>
          <a:prstGeom prst="rect">
            <a:avLst/>
          </a:prstGeom>
          <a:solidFill>
            <a:schemeClr val="accent4">
              <a:lumMod val="60000"/>
              <a:lumOff val="40000"/>
            </a:schemeClr>
          </a:solidFill>
        </p:spPr>
        <p:txBody>
          <a:bodyPr wrap="square" rtlCol="0">
            <a:spAutoFit/>
          </a:bodyPr>
          <a:lstStyle/>
          <a:p>
            <a:r>
              <a:rPr kumimoji="1" lang="en-US" altLang="ja-JP" sz="3600" b="1" dirty="0">
                <a:latin typeface="メイリオ" panose="020B0604030504040204" pitchFamily="50" charset="-128"/>
                <a:ea typeface="メイリオ" panose="020B0604030504040204" pitchFamily="50" charset="-128"/>
              </a:rPr>
              <a:t>7</a:t>
            </a:r>
            <a:r>
              <a:rPr kumimoji="1" lang="ja-JP" altLang="en-US" sz="3600" b="1" dirty="0">
                <a:latin typeface="メイリオ" panose="020B0604030504040204" pitchFamily="50" charset="-128"/>
                <a:ea typeface="メイリオ" panose="020B0604030504040204" pitchFamily="50" charset="-128"/>
              </a:rPr>
              <a:t>．具体的な行動の呼びかけ</a:t>
            </a:r>
          </a:p>
        </p:txBody>
      </p:sp>
    </p:spTree>
    <p:extLst>
      <p:ext uri="{BB962C8B-B14F-4D97-AF65-F5344CB8AC3E}">
        <p14:creationId xmlns:p14="http://schemas.microsoft.com/office/powerpoint/2010/main" val="26569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831EE6-79FA-5DF4-6A93-A6C38C256083}"/>
              </a:ext>
            </a:extLst>
          </p:cNvPr>
          <p:cNvSpPr>
            <a:spLocks noGrp="1"/>
          </p:cNvSpPr>
          <p:nvPr>
            <p:ph type="title"/>
          </p:nvPr>
        </p:nvSpPr>
        <p:spPr>
          <a:xfrm>
            <a:off x="838200" y="365125"/>
            <a:ext cx="10515600" cy="800287"/>
          </a:xfrm>
          <a:solidFill>
            <a:schemeClr val="accent5">
              <a:lumMod val="40000"/>
              <a:lumOff val="60000"/>
            </a:schemeClr>
          </a:solidFill>
          <a:ln w="19050">
            <a:solidFill>
              <a:srgbClr val="C00000"/>
            </a:solidFill>
          </a:ln>
        </p:spPr>
        <p:txBody>
          <a:bodyPr>
            <a:normAutofit/>
          </a:bodyPr>
          <a:lstStyle/>
          <a:p>
            <a:r>
              <a:rPr kumimoji="1" lang="ja-JP" altLang="en-US" sz="4000" dirty="0">
                <a:latin typeface="メイリオ" panose="020B0604030504040204" pitchFamily="50" charset="-128"/>
                <a:ea typeface="メイリオ" panose="020B0604030504040204" pitchFamily="50" charset="-128"/>
              </a:rPr>
              <a:t>生活環境への負荷が拡大、住みにくい地球へ</a:t>
            </a:r>
          </a:p>
        </p:txBody>
      </p:sp>
      <p:sp>
        <p:nvSpPr>
          <p:cNvPr id="3" name="テキスト ボックス 2">
            <a:extLst>
              <a:ext uri="{FF2B5EF4-FFF2-40B4-BE49-F238E27FC236}">
                <a16:creationId xmlns:a16="http://schemas.microsoft.com/office/drawing/2014/main" id="{0D19C795-3ECA-DB97-73D2-201C492ED640}"/>
              </a:ext>
            </a:extLst>
          </p:cNvPr>
          <p:cNvSpPr txBox="1"/>
          <p:nvPr/>
        </p:nvSpPr>
        <p:spPr>
          <a:xfrm>
            <a:off x="905435" y="1407459"/>
            <a:ext cx="10399059"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①地球温暖化の大きな影響　　②プランテーションの拡大による大気汚染</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③空気中の酸素比率の低下　　④オゾン層が薄くなり有害放射線が大気に侵入</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8A5F16EB-5B4C-F1C5-5CE0-4CDD301107F4}"/>
              </a:ext>
            </a:extLst>
          </p:cNvPr>
          <p:cNvSpPr txBox="1"/>
          <p:nvPr/>
        </p:nvSpPr>
        <p:spPr>
          <a:xfrm>
            <a:off x="954741" y="2206190"/>
            <a:ext cx="10399059"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①土壌や地面と大気中の水分減少　　②樹木の減少により土地の水分量の減少</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③熱帯雨林は地球の淡水の</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％を生み出している。熱帯雨林の破壊はマイナスの効果</a:t>
            </a:r>
            <a:endParaRPr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FFFF4643-F032-1707-212A-9A7413433B57}"/>
              </a:ext>
            </a:extLst>
          </p:cNvPr>
          <p:cNvSpPr txBox="1"/>
          <p:nvPr/>
        </p:nvSpPr>
        <p:spPr>
          <a:xfrm>
            <a:off x="954741" y="3094568"/>
            <a:ext cx="10399059"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①森林破壊により被覆されない土壌の割合が増加</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②浸食の増加で荒れ地が拡大、土壌の劣化を招く</a:t>
            </a:r>
            <a:endParaRPr kumimoji="1" lang="en-US" altLang="ja-JP"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FC91D41-D810-96EE-9117-4D9DB6100174}"/>
              </a:ext>
            </a:extLst>
          </p:cNvPr>
          <p:cNvSpPr txBox="1"/>
          <p:nvPr/>
        </p:nvSpPr>
        <p:spPr>
          <a:xfrm>
            <a:off x="954741" y="3982946"/>
            <a:ext cx="10515600"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①生物多様性が減少し、環境が悪化</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②推定では毎日</a:t>
            </a:r>
            <a:r>
              <a:rPr kumimoji="1" lang="en-US" altLang="ja-JP" dirty="0">
                <a:latin typeface="メイリオ" panose="020B0604030504040204" pitchFamily="50" charset="-128"/>
                <a:ea typeface="メイリオ" panose="020B0604030504040204" pitchFamily="50" charset="-128"/>
              </a:rPr>
              <a:t>137</a:t>
            </a:r>
            <a:r>
              <a:rPr lang="ja-JP" altLang="en-US" dirty="0">
                <a:latin typeface="メイリオ" panose="020B0604030504040204" pitchFamily="50" charset="-128"/>
                <a:ea typeface="メイリオ" panose="020B0604030504040204" pitchFamily="50" charset="-128"/>
              </a:rPr>
              <a:t>種の動物、植物、昆虫種が失われ、年間</a:t>
            </a:r>
            <a:r>
              <a:rPr lang="en-US" altLang="ja-JP" dirty="0">
                <a:latin typeface="メイリオ" panose="020B0604030504040204" pitchFamily="50" charset="-128"/>
                <a:ea typeface="メイリオ" panose="020B0604030504040204" pitchFamily="50" charset="-128"/>
              </a:rPr>
              <a:t>50000</a:t>
            </a:r>
            <a:r>
              <a:rPr lang="ja-JP" altLang="en-US" dirty="0">
                <a:latin typeface="メイリオ" panose="020B0604030504040204" pitchFamily="50" charset="-128"/>
                <a:ea typeface="メイリオ" panose="020B0604030504040204" pitchFamily="50" charset="-128"/>
              </a:rPr>
              <a:t>種が絶滅している。＝人類の持続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的な生存に大きな影響を与える。（このままでは</a:t>
            </a:r>
            <a:r>
              <a:rPr lang="en-US" altLang="ja-JP" dirty="0">
                <a:latin typeface="メイリオ" panose="020B0604030504040204" pitchFamily="50" charset="-128"/>
                <a:ea typeface="メイリオ" panose="020B0604030504040204" pitchFamily="50" charset="-128"/>
              </a:rPr>
              <a:t>25</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年後に全生物種の</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分の</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が絶滅する）</a:t>
            </a:r>
            <a:endParaRPr kumimoji="1" lang="en-US" altLang="ja-JP"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C695CC1-561D-4459-251E-4D9E8EBFEF49}"/>
              </a:ext>
            </a:extLst>
          </p:cNvPr>
          <p:cNvSpPr txBox="1"/>
          <p:nvPr/>
        </p:nvSpPr>
        <p:spPr>
          <a:xfrm>
            <a:off x="954741" y="5118847"/>
            <a:ext cx="10399059" cy="1200329"/>
          </a:xfrm>
          <a:prstGeom prst="rect">
            <a:avLst/>
          </a:prstGeom>
          <a:solidFill>
            <a:schemeClr val="accent6">
              <a:lumMod val="20000"/>
              <a:lumOff val="80000"/>
            </a:schemeClr>
          </a:solid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森林は、私たち人間にとって、一番大切な生命維持装置ですが、たくさんの生物の棲み家になったり、水を貯えたり、地球の肺として酸素を供給してくれています。</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熱帯地方には全生物種の</a:t>
            </a:r>
            <a:r>
              <a:rPr lang="en-US" altLang="ja-JP" dirty="0">
                <a:latin typeface="メイリオ" panose="020B0604030504040204" pitchFamily="50" charset="-128"/>
                <a:ea typeface="メイリオ" panose="020B0604030504040204" pitchFamily="50" charset="-128"/>
              </a:rPr>
              <a:t>80</a:t>
            </a:r>
            <a:r>
              <a:rPr lang="ja-JP" altLang="en-US" dirty="0">
                <a:latin typeface="メイリオ" panose="020B0604030504040204" pitchFamily="50" charset="-128"/>
                <a:ea typeface="メイリオ" panose="020B0604030504040204" pitchFamily="50" charset="-128"/>
              </a:rPr>
              <a:t>％が住んでいて、森林破壊によりたくさんの生物種が絶滅しています。</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生物種の減少により、感染症の宿主がなくなり、人間世界に新しい感染症</a:t>
            </a:r>
            <a:r>
              <a:rPr lang="ja-JP" altLang="en-US" dirty="0">
                <a:latin typeface="メイリオ" panose="020B0604030504040204" pitchFamily="50" charset="-128"/>
                <a:ea typeface="メイリオ" panose="020B0604030504040204" pitchFamily="50" charset="-128"/>
              </a:rPr>
              <a:t>が広がっています。</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1810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タイトル 1">
            <a:extLst>
              <a:ext uri="{FF2B5EF4-FFF2-40B4-BE49-F238E27FC236}">
                <a16:creationId xmlns:a16="http://schemas.microsoft.com/office/drawing/2014/main" id="{3CDE951B-E79F-42CF-9858-62456F4D5F36}"/>
              </a:ext>
            </a:extLst>
          </p:cNvPr>
          <p:cNvSpPr>
            <a:spLocks noGrp="1"/>
          </p:cNvSpPr>
          <p:nvPr>
            <p:ph type="title"/>
          </p:nvPr>
        </p:nvSpPr>
        <p:spPr>
          <a:xfrm>
            <a:off x="423863" y="195263"/>
            <a:ext cx="10912475" cy="1125537"/>
          </a:xfrm>
          <a:solidFill>
            <a:srgbClr val="00EA6A"/>
          </a:solidFill>
        </p:spPr>
        <p:txBody>
          <a:bodyPr>
            <a:normAutofit/>
          </a:bodyPr>
          <a:lstStyle/>
          <a:p>
            <a:pPr eaLnBrk="1" hangingPunct="1"/>
            <a:r>
              <a:rPr lang="ja-JP" altLang="en-US" sz="3600" dirty="0"/>
              <a:t>①</a:t>
            </a:r>
            <a:r>
              <a:rPr lang="ja-JP" altLang="en-US" sz="3600" dirty="0">
                <a:latin typeface="メイリオ" panose="020B0604030504040204" pitchFamily="50" charset="-128"/>
                <a:ea typeface="メイリオ" panose="020B0604030504040204" pitchFamily="50" charset="-128"/>
              </a:rPr>
              <a:t>モリンガの素晴らしさを人に伝えて貢献</a:t>
            </a:r>
          </a:p>
        </p:txBody>
      </p:sp>
      <p:sp>
        <p:nvSpPr>
          <p:cNvPr id="110595" name="正方形/長方形 2">
            <a:extLst>
              <a:ext uri="{FF2B5EF4-FFF2-40B4-BE49-F238E27FC236}">
                <a16:creationId xmlns:a16="http://schemas.microsoft.com/office/drawing/2014/main" id="{6F4AE8CF-3213-4A03-B268-96620EC3D6ED}"/>
              </a:ext>
            </a:extLst>
          </p:cNvPr>
          <p:cNvSpPr>
            <a:spLocks noChangeArrowheads="1"/>
          </p:cNvSpPr>
          <p:nvPr/>
        </p:nvSpPr>
        <p:spPr bwMode="auto">
          <a:xfrm>
            <a:off x="423863" y="1389063"/>
            <a:ext cx="10912475" cy="1077912"/>
          </a:xfrm>
          <a:prstGeom prst="rect">
            <a:avLst/>
          </a:prstGeom>
          <a:solidFill>
            <a:schemeClr val="accent5">
              <a:lumMod val="20000"/>
              <a:lumOff val="80000"/>
            </a:schemeClr>
          </a:solid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3200" b="1" dirty="0">
                <a:solidFill>
                  <a:srgbClr val="CC00FF"/>
                </a:solidFill>
                <a:latin typeface="メイリオ" panose="020B0604030504040204" pitchFamily="50" charset="-128"/>
                <a:ea typeface="メイリオ" panose="020B0604030504040204" pitchFamily="50" charset="-128"/>
              </a:rPr>
              <a:t>伝える</a:t>
            </a:r>
            <a:r>
              <a:rPr lang="ja-JP" altLang="en-US" sz="3200" dirty="0">
                <a:solidFill>
                  <a:srgbClr val="CC00FF"/>
                </a:solidFill>
                <a:latin typeface="メイリオ" panose="020B0604030504040204" pitchFamily="50" charset="-128"/>
                <a:ea typeface="メイリオ" panose="020B0604030504040204" pitchFamily="50" charset="-128"/>
              </a:rPr>
              <a:t>⇒①身の回りの多くの人にモリンガの情報を伝える。　　</a:t>
            </a:r>
            <a:endParaRPr lang="en-US" altLang="ja-JP" sz="3200" dirty="0">
              <a:solidFill>
                <a:srgbClr val="CC00FF"/>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ja-JP" altLang="en-US" sz="3200" dirty="0">
                <a:solidFill>
                  <a:srgbClr val="CC00FF"/>
                </a:solidFill>
                <a:latin typeface="メイリオ" panose="020B0604030504040204" pitchFamily="50" charset="-128"/>
                <a:ea typeface="メイリオ" panose="020B0604030504040204" pitchFamily="50" charset="-128"/>
              </a:rPr>
              <a:t>　　　　　　　　口コミ、メール、ＳＮＳ、メルマガなど</a:t>
            </a:r>
            <a:endParaRPr lang="en-US" altLang="ja-JP" sz="3200" dirty="0">
              <a:solidFill>
                <a:srgbClr val="CC00FF"/>
              </a:solidFill>
              <a:latin typeface="メイリオ" panose="020B0604030504040204" pitchFamily="50" charset="-128"/>
              <a:ea typeface="メイリオ" panose="020B0604030504040204" pitchFamily="50" charset="-128"/>
            </a:endParaRPr>
          </a:p>
        </p:txBody>
      </p:sp>
      <p:pic>
        <p:nvPicPr>
          <p:cNvPr id="110596" name="図 1">
            <a:extLst>
              <a:ext uri="{FF2B5EF4-FFF2-40B4-BE49-F238E27FC236}">
                <a16:creationId xmlns:a16="http://schemas.microsoft.com/office/drawing/2014/main" id="{EBEEDB47-8CB7-4781-9074-9C9B28366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6847" y="2466975"/>
            <a:ext cx="6098894" cy="40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タイトル 1">
            <a:extLst>
              <a:ext uri="{FF2B5EF4-FFF2-40B4-BE49-F238E27FC236}">
                <a16:creationId xmlns:a16="http://schemas.microsoft.com/office/drawing/2014/main" id="{09470ED7-2897-456A-8E77-3C8162FDA80C}"/>
              </a:ext>
            </a:extLst>
          </p:cNvPr>
          <p:cNvSpPr>
            <a:spLocks noGrp="1"/>
          </p:cNvSpPr>
          <p:nvPr>
            <p:ph type="title"/>
          </p:nvPr>
        </p:nvSpPr>
        <p:spPr>
          <a:xfrm>
            <a:off x="838200" y="268941"/>
            <a:ext cx="10515600" cy="1255059"/>
          </a:xfrm>
          <a:solidFill>
            <a:srgbClr val="00EA6A"/>
          </a:solidFill>
        </p:spPr>
        <p:txBody>
          <a:bodyPr rtlCol="0">
            <a:normAutofit/>
          </a:bodyPr>
          <a:lstStyle/>
          <a:p>
            <a:pPr eaLnBrk="1" fontAlgn="auto" hangingPunct="1">
              <a:spcAft>
                <a:spcPts val="0"/>
              </a:spcAft>
              <a:defRPr/>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②モリンガを育ててみる。</a:t>
            </a:r>
            <a:b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生葉を収穫し食べて貢献！</a:t>
            </a:r>
          </a:p>
        </p:txBody>
      </p:sp>
      <p:sp>
        <p:nvSpPr>
          <p:cNvPr id="115715" name="テキスト ボックス 2">
            <a:extLst>
              <a:ext uri="{FF2B5EF4-FFF2-40B4-BE49-F238E27FC236}">
                <a16:creationId xmlns:a16="http://schemas.microsoft.com/office/drawing/2014/main" id="{A98C9406-E40D-4E30-AF65-32EB51949423}"/>
              </a:ext>
            </a:extLst>
          </p:cNvPr>
          <p:cNvSpPr txBox="1">
            <a:spLocks noChangeArrowheads="1"/>
          </p:cNvSpPr>
          <p:nvPr/>
        </p:nvSpPr>
        <p:spPr bwMode="auto">
          <a:xfrm>
            <a:off x="838200" y="1524000"/>
            <a:ext cx="10515600" cy="4154984"/>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モリンガの生命力の強さを感ずる体験</a:t>
            </a:r>
            <a:r>
              <a:rPr lang="ja-JP" altLang="en-US" sz="2400" dirty="0">
                <a:latin typeface="メイリオ" panose="020B0604030504040204" pitchFamily="50" charset="-128"/>
                <a:ea typeface="メイリオ" panose="020B0604030504040204" pitchFamily="50" charset="-128"/>
              </a:rPr>
              <a:t>してみる</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　　一度芽を出すと成長が日々感じられるので楽しく～自然力を体感する</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育ったら葉を生で野菜の感覚で食べる</a:t>
            </a:r>
            <a:endParaRPr lang="en-US" altLang="ja-JP" sz="2400"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　　いろいろな料理に使ってみる</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b="1" dirty="0">
                <a:latin typeface="メイリオ" panose="020B0604030504040204" pitchFamily="50" charset="-128"/>
                <a:ea typeface="メイリオ" panose="020B0604030504040204" pitchFamily="50" charset="-128"/>
              </a:rPr>
              <a:t>◎</a:t>
            </a:r>
            <a:r>
              <a:rPr lang="ja-JP" altLang="ja-JP" sz="2400" b="1" dirty="0">
                <a:latin typeface="メイリオ" panose="020B0604030504040204" pitchFamily="50" charset="-128"/>
                <a:ea typeface="メイリオ" panose="020B0604030504040204" pitchFamily="50" charset="-128"/>
              </a:rPr>
              <a:t>スムージー</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パウダーより栄養価が高い）</a:t>
            </a:r>
            <a:endParaRPr lang="ja-JP"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b="1" dirty="0">
                <a:latin typeface="メイリオ" panose="020B0604030504040204" pitchFamily="50" charset="-128"/>
                <a:ea typeface="メイリオ" panose="020B0604030504040204" pitchFamily="50" charset="-128"/>
              </a:rPr>
              <a:t>◎</a:t>
            </a:r>
            <a:r>
              <a:rPr lang="ja-JP" altLang="ja-JP" sz="2400" b="1" dirty="0">
                <a:latin typeface="メイリオ" panose="020B0604030504040204" pitchFamily="50" charset="-128"/>
                <a:ea typeface="メイリオ" panose="020B0604030504040204" pitchFamily="50" charset="-128"/>
              </a:rPr>
              <a:t>サラダとサンドイッチ</a:t>
            </a:r>
            <a:endParaRPr lang="ja-JP"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b="1" dirty="0">
                <a:latin typeface="メイリオ" panose="020B0604030504040204" pitchFamily="50" charset="-128"/>
                <a:ea typeface="メイリオ" panose="020B0604030504040204" pitchFamily="50" charset="-128"/>
              </a:rPr>
              <a:t>◎</a:t>
            </a:r>
            <a:r>
              <a:rPr lang="ja-JP" altLang="ja-JP" sz="2400" b="1" dirty="0">
                <a:latin typeface="メイリオ" panose="020B0604030504040204" pitchFamily="50" charset="-128"/>
                <a:ea typeface="メイリオ" panose="020B0604030504040204" pitchFamily="50" charset="-128"/>
              </a:rPr>
              <a:t>サップ</a:t>
            </a:r>
            <a:endParaRPr lang="en-US" altLang="ja-JP" sz="2400"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（葉を</a:t>
            </a:r>
            <a:r>
              <a:rPr lang="ja-JP" altLang="ja-JP" sz="2400" dirty="0">
                <a:latin typeface="メイリオ" panose="020B0604030504040204" pitchFamily="50" charset="-128"/>
                <a:ea typeface="メイリオ" panose="020B0604030504040204" pitchFamily="50" charset="-128"/>
              </a:rPr>
              <a:t>スープ</a:t>
            </a:r>
            <a:r>
              <a:rPr lang="ja-JP" altLang="en-US" sz="2400" dirty="0">
                <a:latin typeface="メイリオ" panose="020B0604030504040204" pitchFamily="50" charset="-128"/>
                <a:ea typeface="メイリオ" panose="020B0604030504040204" pitchFamily="50" charset="-128"/>
              </a:rPr>
              <a:t>に</a:t>
            </a:r>
            <a:r>
              <a:rPr lang="ja-JP" altLang="ja-JP" sz="2400" dirty="0">
                <a:latin typeface="メイリオ" panose="020B0604030504040204" pitchFamily="50" charset="-128"/>
                <a:ea typeface="メイリオ" panose="020B0604030504040204" pitchFamily="50" charset="-128"/>
              </a:rPr>
              <a:t>トッピング、風味は</a:t>
            </a:r>
            <a:r>
              <a:rPr lang="ja-JP" altLang="en-US" sz="2400" dirty="0">
                <a:latin typeface="メイリオ" panose="020B0604030504040204" pitchFamily="50" charset="-128"/>
                <a:ea typeface="メイリオ" panose="020B0604030504040204" pitchFamily="50" charset="-128"/>
              </a:rPr>
              <a:t>全く違和感なく摂取できる。）</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b="1" dirty="0">
                <a:latin typeface="メイリオ" panose="020B0604030504040204" pitchFamily="50" charset="-128"/>
                <a:ea typeface="メイリオ" panose="020B0604030504040204" pitchFamily="50" charset="-128"/>
              </a:rPr>
              <a:t>◎</a:t>
            </a:r>
            <a:r>
              <a:rPr lang="ja-JP" altLang="ja-JP" sz="2400" b="1" dirty="0">
                <a:latin typeface="メイリオ" panose="020B0604030504040204" pitchFamily="50" charset="-128"/>
                <a:ea typeface="メイリオ" panose="020B0604030504040204" pitchFamily="50" charset="-128"/>
              </a:rPr>
              <a:t>モリンガレモンハニーミントジンジャーアイスドリンク</a:t>
            </a:r>
            <a:endParaRPr lang="ja-JP"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a:t>
            </a:r>
            <a:r>
              <a:rPr lang="ja-JP" altLang="ja-JP" sz="2400" dirty="0">
                <a:latin typeface="メイリオ" panose="020B0604030504040204" pitchFamily="50" charset="-128"/>
                <a:ea typeface="メイリオ" panose="020B0604030504040204" pitchFamily="50" charset="-128"/>
              </a:rPr>
              <a:t>新鮮なモリンガの葉でさらにおいしく栄養価が高くな</a:t>
            </a:r>
            <a:r>
              <a:rPr lang="ja-JP" altLang="en-US" sz="2400" dirty="0">
                <a:latin typeface="メイリオ" panose="020B0604030504040204" pitchFamily="50" charset="-128"/>
                <a:ea typeface="メイリオ" panose="020B0604030504040204" pitchFamily="50" charset="-128"/>
              </a:rPr>
              <a:t>る</a:t>
            </a:r>
            <a:r>
              <a:rPr lang="ja-JP" altLang="ja-JP" sz="2400" dirty="0">
                <a:latin typeface="メイリオ" panose="020B0604030504040204" pitchFamily="50" charset="-128"/>
                <a:ea typeface="メイリオ" panose="020B0604030504040204" pitchFamily="50" charset="-128"/>
              </a:rPr>
              <a:t>！</a:t>
            </a: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a:t>
            </a:r>
            <a:r>
              <a:rPr lang="ja-JP" altLang="ja-JP" sz="2400" dirty="0">
                <a:latin typeface="メイリオ" panose="020B0604030504040204" pitchFamily="50" charset="-128"/>
                <a:ea typeface="メイリオ" panose="020B0604030504040204" pitchFamily="50" charset="-128"/>
              </a:rPr>
              <a:t>あなたが食べているほぼすべての料理の上に葉を使用</a:t>
            </a:r>
          </a:p>
        </p:txBody>
      </p:sp>
      <p:pic>
        <p:nvPicPr>
          <p:cNvPr id="115716" name="図 10" descr="モリンガバナナマフィン">
            <a:extLst>
              <a:ext uri="{FF2B5EF4-FFF2-40B4-BE49-F238E27FC236}">
                <a16:creationId xmlns:a16="http://schemas.microsoft.com/office/drawing/2014/main" id="{6FFFABBA-3A8E-45EE-A319-66AB41C73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644" y="2463006"/>
            <a:ext cx="2519363"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33E4E9FF-470B-4FB9-8796-C227556B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558" y="2447150"/>
            <a:ext cx="1623008" cy="28868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モリンガの栄養">
            <a:extLst>
              <a:ext uri="{FF2B5EF4-FFF2-40B4-BE49-F238E27FC236}">
                <a16:creationId xmlns:a16="http://schemas.microsoft.com/office/drawing/2014/main" id="{2760B90A-030E-4336-85FD-B0736224B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25600"/>
            <a:ext cx="83820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4">
            <a:extLst>
              <a:ext uri="{FF2B5EF4-FFF2-40B4-BE49-F238E27FC236}">
                <a16:creationId xmlns:a16="http://schemas.microsoft.com/office/drawing/2014/main" id="{E3594F92-DF62-42D3-B318-67F36F326093}"/>
              </a:ext>
            </a:extLst>
          </p:cNvPr>
          <p:cNvSpPr>
            <a:spLocks noChangeArrowheads="1"/>
          </p:cNvSpPr>
          <p:nvPr/>
        </p:nvSpPr>
        <p:spPr bwMode="auto">
          <a:xfrm>
            <a:off x="495300" y="6032500"/>
            <a:ext cx="1096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endParaRPr lang="ja-JP" altLang="en-US" sz="1800"/>
          </a:p>
        </p:txBody>
      </p:sp>
      <p:pic>
        <p:nvPicPr>
          <p:cNvPr id="119812" name="図 2" descr="「モリンガ粉末画像」の画像検索結果">
            <a:extLst>
              <a:ext uri="{FF2B5EF4-FFF2-40B4-BE49-F238E27FC236}">
                <a16:creationId xmlns:a16="http://schemas.microsoft.com/office/drawing/2014/main" id="{742B1C07-8E8A-4545-9B5A-7F9A55BB9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888" y="3019425"/>
            <a:ext cx="175101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Rectangle 5">
            <a:extLst>
              <a:ext uri="{FF2B5EF4-FFF2-40B4-BE49-F238E27FC236}">
                <a16:creationId xmlns:a16="http://schemas.microsoft.com/office/drawing/2014/main" id="{F98B01CD-ED0C-4895-A44C-1AC0C9F3CE7E}"/>
              </a:ext>
            </a:extLst>
          </p:cNvPr>
          <p:cNvSpPr>
            <a:spLocks noChangeArrowheads="1"/>
          </p:cNvSpPr>
          <p:nvPr/>
        </p:nvSpPr>
        <p:spPr bwMode="auto">
          <a:xfrm>
            <a:off x="873125" y="5040313"/>
            <a:ext cx="10582275"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2400">
                <a:solidFill>
                  <a:srgbClr val="000000"/>
                </a:solidFill>
              </a:rPr>
              <a:t>　</a:t>
            </a:r>
            <a:r>
              <a:rPr lang="ja-JP" altLang="ja-JP" sz="2400">
                <a:solidFill>
                  <a:srgbClr val="000000"/>
                </a:solidFill>
              </a:rPr>
              <a:t>モリンガパウダーは、世界保健機関（</a:t>
            </a:r>
            <a:r>
              <a:rPr lang="en-US" altLang="ja-JP" sz="2400">
                <a:solidFill>
                  <a:srgbClr val="000000"/>
                </a:solidFill>
              </a:rPr>
              <a:t>WHO, World Health Organization</a:t>
            </a:r>
            <a:r>
              <a:rPr lang="ja-JP" altLang="en-US" sz="2400">
                <a:solidFill>
                  <a:srgbClr val="000000"/>
                </a:solidFill>
              </a:rPr>
              <a:t>）は、</a:t>
            </a:r>
            <a:endParaRPr lang="en-US" altLang="ja-JP" sz="2400">
              <a:solidFill>
                <a:srgbClr val="000000"/>
              </a:solidFill>
            </a:endParaRPr>
          </a:p>
          <a:p>
            <a:pPr eaLnBrk="1" hangingPunct="1">
              <a:lnSpc>
                <a:spcPct val="100000"/>
              </a:lnSpc>
              <a:spcBef>
                <a:spcPct val="0"/>
              </a:spcBef>
              <a:buFontTx/>
              <a:buNone/>
            </a:pPr>
            <a:r>
              <a:rPr lang="ja-JP" altLang="en-US" sz="2400" b="1">
                <a:solidFill>
                  <a:srgbClr val="000000"/>
                </a:solidFill>
              </a:rPr>
              <a:t>　モリンガを「緑のミルク」として</a:t>
            </a:r>
            <a:r>
              <a:rPr lang="ja-JP" altLang="en-US" sz="2400">
                <a:solidFill>
                  <a:srgbClr val="000000"/>
                </a:solidFill>
              </a:rPr>
              <a:t>、慢性的な栄養不足に悩む発展途上国での</a:t>
            </a:r>
            <a:endParaRPr lang="en-US" altLang="ja-JP" sz="2400">
              <a:solidFill>
                <a:srgbClr val="000000"/>
              </a:solidFill>
            </a:endParaRPr>
          </a:p>
          <a:p>
            <a:pPr eaLnBrk="1" hangingPunct="1">
              <a:lnSpc>
                <a:spcPct val="100000"/>
              </a:lnSpc>
              <a:spcBef>
                <a:spcPct val="0"/>
              </a:spcBef>
              <a:buFontTx/>
              <a:buNone/>
            </a:pPr>
            <a:r>
              <a:rPr lang="ja-JP" altLang="en-US" sz="2400">
                <a:solidFill>
                  <a:srgbClr val="000000"/>
                </a:solidFill>
              </a:rPr>
              <a:t>　モリンガの植樹を推奨しています</a:t>
            </a:r>
            <a:r>
              <a:rPr lang="ja-JP" altLang="en-US" sz="1100">
                <a:solidFill>
                  <a:srgbClr val="000000"/>
                </a:solidFill>
              </a:rPr>
              <a:t>。　</a:t>
            </a:r>
            <a:endParaRPr lang="ja-JP" altLang="en-US" sz="1800"/>
          </a:p>
        </p:txBody>
      </p:sp>
      <p:pic>
        <p:nvPicPr>
          <p:cNvPr id="119814" name="図 5">
            <a:extLst>
              <a:ext uri="{FF2B5EF4-FFF2-40B4-BE49-F238E27FC236}">
                <a16:creationId xmlns:a16="http://schemas.microsoft.com/office/drawing/2014/main" id="{E82017D1-F888-4972-BB92-06F40ABBC1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9950" y="1671638"/>
            <a:ext cx="125888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タイトル 1">
            <a:extLst>
              <a:ext uri="{FF2B5EF4-FFF2-40B4-BE49-F238E27FC236}">
                <a16:creationId xmlns:a16="http://schemas.microsoft.com/office/drawing/2014/main" id="{1DF78606-288D-4E8A-802D-93CDC9C9B453}"/>
              </a:ext>
            </a:extLst>
          </p:cNvPr>
          <p:cNvSpPr>
            <a:spLocks noGrp="1"/>
          </p:cNvSpPr>
          <p:nvPr>
            <p:ph type="title"/>
          </p:nvPr>
        </p:nvSpPr>
        <p:spPr>
          <a:xfrm>
            <a:off x="834465" y="365125"/>
            <a:ext cx="10515600" cy="1260475"/>
          </a:xfrm>
          <a:solidFill>
            <a:schemeClr val="accent6">
              <a:lumMod val="40000"/>
              <a:lumOff val="60000"/>
            </a:schemeClr>
          </a:solidFill>
        </p:spPr>
        <p:txBody>
          <a:bodyPr>
            <a:normAutofit/>
          </a:bodyPr>
          <a:lstStyle/>
          <a:p>
            <a:pPr eaLnBrk="1" hangingPunct="1"/>
            <a:r>
              <a:rPr lang="ja-JP" altLang="en-US" sz="3600" dirty="0">
                <a:solidFill>
                  <a:srgbClr val="003300"/>
                </a:solidFill>
                <a:latin typeface="メイリオ" panose="020B0604030504040204" pitchFamily="50" charset="-128"/>
                <a:ea typeface="メイリオ" panose="020B0604030504040204" pitchFamily="50" charset="-128"/>
              </a:rPr>
              <a:t>③モリンガを健康生活に使って貢献</a:t>
            </a:r>
            <a:r>
              <a:rPr lang="ja-JP" altLang="en-US" sz="3600" dirty="0">
                <a:solidFill>
                  <a:srgbClr val="000000"/>
                </a:solidFill>
                <a:latin typeface="メイリオ" panose="020B0604030504040204" pitchFamily="50" charset="-128"/>
                <a:ea typeface="メイリオ" panose="020B0604030504040204" pitchFamily="50" charset="-128"/>
              </a:rPr>
              <a:t>　　　</a:t>
            </a:r>
            <a:br>
              <a:rPr lang="en-US" altLang="ja-JP" sz="3600" dirty="0">
                <a:solidFill>
                  <a:srgbClr val="000000"/>
                </a:solidFill>
                <a:latin typeface="メイリオ" panose="020B0604030504040204" pitchFamily="50" charset="-128"/>
                <a:ea typeface="メイリオ" panose="020B0604030504040204" pitchFamily="50" charset="-128"/>
              </a:rPr>
            </a:br>
            <a:r>
              <a:rPr lang="ja-JP" altLang="en-US" sz="3600" dirty="0">
                <a:solidFill>
                  <a:srgbClr val="000000"/>
                </a:solidFill>
                <a:latin typeface="メイリオ" panose="020B0604030504040204" pitchFamily="50" charset="-128"/>
                <a:ea typeface="メイリオ" panose="020B0604030504040204" pitchFamily="50" charset="-128"/>
              </a:rPr>
              <a:t>　栄養不良の改善・バランス良い栄養成分豊富</a:t>
            </a:r>
            <a:endParaRPr lang="ja-JP" altLang="en-US" sz="3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81210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タイトル 1">
            <a:extLst>
              <a:ext uri="{FF2B5EF4-FFF2-40B4-BE49-F238E27FC236}">
                <a16:creationId xmlns:a16="http://schemas.microsoft.com/office/drawing/2014/main" id="{0A4EE152-59CC-43E6-96B6-48672A6D30B6}"/>
              </a:ext>
            </a:extLst>
          </p:cNvPr>
          <p:cNvSpPr>
            <a:spLocks noGrp="1"/>
          </p:cNvSpPr>
          <p:nvPr>
            <p:ph type="ctrTitle"/>
          </p:nvPr>
        </p:nvSpPr>
        <p:spPr>
          <a:xfrm>
            <a:off x="749300" y="632758"/>
            <a:ext cx="10706100" cy="1429124"/>
          </a:xfrm>
          <a:solidFill>
            <a:schemeClr val="accent6">
              <a:lumMod val="40000"/>
              <a:lumOff val="60000"/>
            </a:schemeClr>
          </a:solidFill>
        </p:spPr>
        <p:txBody>
          <a:bodyPr>
            <a:normAutofit/>
          </a:bodyPr>
          <a:lstStyle/>
          <a:p>
            <a:pPr eaLnBrk="1" hangingPunct="1"/>
            <a:r>
              <a:rPr lang="ja-JP" altLang="en-US" sz="3600" dirty="0">
                <a:solidFill>
                  <a:srgbClr val="003300"/>
                </a:solidFill>
                <a:latin typeface="メイリオ" panose="020B0604030504040204" pitchFamily="50" charset="-128"/>
                <a:ea typeface="メイリオ" panose="020B0604030504040204" pitchFamily="50" charset="-128"/>
              </a:rPr>
              <a:t>④モリンガの植林活動を支援　　</a:t>
            </a:r>
            <a:br>
              <a:rPr lang="en-US" altLang="ja-JP" sz="3600" dirty="0">
                <a:solidFill>
                  <a:srgbClr val="003300"/>
                </a:solidFill>
                <a:latin typeface="メイリオ" panose="020B0604030504040204" pitchFamily="50" charset="-128"/>
                <a:ea typeface="メイリオ" panose="020B0604030504040204" pitchFamily="50" charset="-128"/>
              </a:rPr>
            </a:br>
            <a:r>
              <a:rPr lang="ja-JP" altLang="en-US" sz="3600" b="1" dirty="0">
                <a:latin typeface="メイリオ" panose="020B0604030504040204" pitchFamily="50" charset="-128"/>
                <a:ea typeface="メイリオ" panose="020B0604030504040204" pitchFamily="50" charset="-128"/>
              </a:rPr>
              <a:t>モリンガ共生の森づくりに取り組む</a:t>
            </a:r>
          </a:p>
        </p:txBody>
      </p:sp>
      <p:sp>
        <p:nvSpPr>
          <p:cNvPr id="129027" name="サブタイトル 2">
            <a:extLst>
              <a:ext uri="{FF2B5EF4-FFF2-40B4-BE49-F238E27FC236}">
                <a16:creationId xmlns:a16="http://schemas.microsoft.com/office/drawing/2014/main" id="{6FEAAD7B-662F-4980-872E-19F955ED91FA}"/>
              </a:ext>
            </a:extLst>
          </p:cNvPr>
          <p:cNvSpPr>
            <a:spLocks noGrp="1"/>
          </p:cNvSpPr>
          <p:nvPr>
            <p:ph type="subTitle" idx="1"/>
          </p:nvPr>
        </p:nvSpPr>
        <p:spPr>
          <a:xfrm>
            <a:off x="660400" y="2357718"/>
            <a:ext cx="10795000" cy="4019924"/>
          </a:xfrm>
          <a:solidFill>
            <a:schemeClr val="accent5">
              <a:lumMod val="20000"/>
              <a:lumOff val="80000"/>
            </a:schemeClr>
          </a:solidFill>
        </p:spPr>
        <p:txBody>
          <a:bodyPr/>
          <a:lstStyle/>
          <a:p>
            <a:pPr eaLnBrk="1" hangingPunct="1"/>
            <a:r>
              <a:rPr lang="ja-JP" altLang="en-US" sz="2800" b="1" dirty="0">
                <a:solidFill>
                  <a:srgbClr val="003300"/>
                </a:solidFill>
                <a:latin typeface="メイリオ" panose="020B0604030504040204" pitchFamily="50" charset="-128"/>
                <a:ea typeface="メイリオ" panose="020B0604030504040204" pitchFamily="50" charset="-128"/>
              </a:rPr>
              <a:t>私たち</a:t>
            </a:r>
            <a:r>
              <a:rPr lang="ja-JP" altLang="ja-JP" sz="2800" b="1" dirty="0">
                <a:solidFill>
                  <a:srgbClr val="003300"/>
                </a:solidFill>
                <a:latin typeface="メイリオ" panose="020B0604030504040204" pitchFamily="50" charset="-128"/>
                <a:ea typeface="メイリオ" panose="020B0604030504040204" pitchFamily="50" charset="-128"/>
              </a:rPr>
              <a:t>人類が忘れかけた「自然との共生」</a:t>
            </a:r>
            <a:r>
              <a:rPr lang="ja-JP" altLang="en-US" sz="2800" b="1" dirty="0">
                <a:solidFill>
                  <a:srgbClr val="003300"/>
                </a:solidFill>
                <a:latin typeface="メイリオ" panose="020B0604030504040204" pitchFamily="50" charset="-128"/>
                <a:ea typeface="メイリオ" panose="020B0604030504040204" pitchFamily="50" charset="-128"/>
              </a:rPr>
              <a:t>の根源は「植林」です。</a:t>
            </a:r>
            <a:endParaRPr lang="ja-JP" altLang="ja-JP" sz="2800" b="1" dirty="0">
              <a:solidFill>
                <a:srgbClr val="003300"/>
              </a:solidFill>
              <a:latin typeface="メイリオ" panose="020B0604030504040204" pitchFamily="50" charset="-128"/>
              <a:ea typeface="メイリオ" panose="020B0604030504040204" pitchFamily="50" charset="-128"/>
            </a:endParaRPr>
          </a:p>
          <a:p>
            <a:pPr eaLnBrk="1" hangingPunct="1"/>
            <a:r>
              <a:rPr lang="ja-JP" altLang="en-US" sz="2800" b="1" dirty="0">
                <a:solidFill>
                  <a:srgbClr val="003300"/>
                </a:solidFill>
                <a:latin typeface="メイリオ" panose="020B0604030504040204" pitchFamily="50" charset="-128"/>
                <a:ea typeface="メイリオ" panose="020B0604030504040204" pitchFamily="50" charset="-128"/>
              </a:rPr>
              <a:t>自然の恵みを持続的に享受するためには循環思想が不可欠です</a:t>
            </a:r>
            <a:endParaRPr lang="en-US" altLang="ja-JP" sz="2800" b="1" dirty="0">
              <a:solidFill>
                <a:srgbClr val="003300"/>
              </a:solidFill>
              <a:latin typeface="メイリオ" panose="020B0604030504040204" pitchFamily="50" charset="-128"/>
              <a:ea typeface="メイリオ" panose="020B0604030504040204" pitchFamily="50" charset="-128"/>
            </a:endParaRPr>
          </a:p>
          <a:p>
            <a:pPr eaLnBrk="1" hangingPunct="1"/>
            <a:r>
              <a:rPr lang="ja-JP" altLang="ja-JP" sz="2800" b="1" dirty="0">
                <a:solidFill>
                  <a:srgbClr val="003300"/>
                </a:solidFill>
                <a:latin typeface="メイリオ" panose="020B0604030504040204" pitchFamily="50" charset="-128"/>
                <a:ea typeface="メイリオ" panose="020B0604030504040204" pitchFamily="50" charset="-128"/>
              </a:rPr>
              <a:t>「</a:t>
            </a:r>
            <a:r>
              <a:rPr lang="ja-JP" altLang="en-US" sz="2800" b="1" dirty="0">
                <a:solidFill>
                  <a:srgbClr val="003300"/>
                </a:solidFill>
                <a:latin typeface="メイリオ" panose="020B0604030504040204" pitchFamily="50" charset="-128"/>
                <a:ea typeface="メイリオ" panose="020B0604030504040204" pitchFamily="50" charset="-128"/>
              </a:rPr>
              <a:t>持続的な</a:t>
            </a:r>
            <a:r>
              <a:rPr lang="ja-JP" altLang="ja-JP" sz="2800" b="1" dirty="0">
                <a:solidFill>
                  <a:srgbClr val="003300"/>
                </a:solidFill>
                <a:latin typeface="メイリオ" panose="020B0604030504040204" pitchFamily="50" charset="-128"/>
                <a:ea typeface="メイリオ" panose="020B0604030504040204" pitchFamily="50" charset="-128"/>
              </a:rPr>
              <a:t>自然</a:t>
            </a:r>
            <a:r>
              <a:rPr lang="ja-JP" altLang="en-US" sz="2800" b="1" dirty="0">
                <a:solidFill>
                  <a:srgbClr val="003300"/>
                </a:solidFill>
                <a:latin typeface="メイリオ" panose="020B0604030504040204" pitchFamily="50" charset="-128"/>
                <a:ea typeface="メイリオ" panose="020B0604030504040204" pitchFamily="50" charset="-128"/>
              </a:rPr>
              <a:t>環境保護</a:t>
            </a:r>
            <a:r>
              <a:rPr lang="ja-JP" altLang="ja-JP" sz="2800" b="1" dirty="0">
                <a:solidFill>
                  <a:srgbClr val="003300"/>
                </a:solidFill>
                <a:latin typeface="メイリオ" panose="020B0604030504040204" pitchFamily="50" charset="-128"/>
                <a:ea typeface="メイリオ" panose="020B0604030504040204" pitchFamily="50" charset="-128"/>
              </a:rPr>
              <a:t>」</a:t>
            </a:r>
            <a:r>
              <a:rPr lang="ja-JP" altLang="en-US" sz="2800" b="1" dirty="0">
                <a:solidFill>
                  <a:srgbClr val="003300"/>
                </a:solidFill>
                <a:latin typeface="メイリオ" panose="020B0604030504040204" pitchFamily="50" charset="-128"/>
                <a:ea typeface="メイリオ" panose="020B0604030504040204" pitchFamily="50" charset="-128"/>
              </a:rPr>
              <a:t>が不可欠です。</a:t>
            </a:r>
            <a:endParaRPr lang="en-US" altLang="ja-JP" sz="2800" b="1" dirty="0">
              <a:solidFill>
                <a:srgbClr val="003300"/>
              </a:solidFill>
              <a:latin typeface="メイリオ" panose="020B0604030504040204" pitchFamily="50" charset="-128"/>
              <a:ea typeface="メイリオ" panose="020B0604030504040204" pitchFamily="50" charset="-128"/>
            </a:endParaRPr>
          </a:p>
          <a:p>
            <a:pPr eaLnBrk="1" hangingPunct="1"/>
            <a:r>
              <a:rPr lang="ja-JP" altLang="en-US" sz="2800" b="1" dirty="0">
                <a:solidFill>
                  <a:srgbClr val="006600"/>
                </a:solidFill>
                <a:latin typeface="メイリオ" panose="020B0604030504040204" pitchFamily="50" charset="-128"/>
                <a:ea typeface="メイリオ" panose="020B0604030504040204" pitchFamily="50" charset="-128"/>
              </a:rPr>
              <a:t>「植林」</a:t>
            </a:r>
            <a:r>
              <a:rPr lang="ja-JP" altLang="en-US" sz="2800" dirty="0">
                <a:latin typeface="メイリオ" panose="020B0604030504040204" pitchFamily="50" charset="-128"/>
                <a:ea typeface="メイリオ" panose="020B0604030504040204" pitchFamily="50" charset="-128"/>
              </a:rPr>
              <a:t>は、森を利用した人間が</a:t>
            </a:r>
            <a:r>
              <a:rPr lang="ja-JP" altLang="en-US" sz="2800" b="1" dirty="0">
                <a:solidFill>
                  <a:srgbClr val="006600"/>
                </a:solidFill>
                <a:latin typeface="メイリオ" panose="020B0604030504040204" pitchFamily="50" charset="-128"/>
                <a:ea typeface="メイリオ" panose="020B0604030504040204" pitchFamily="50" charset="-128"/>
              </a:rPr>
              <a:t>世代をつなぐためにやるべき行動</a:t>
            </a:r>
            <a:r>
              <a:rPr lang="ja-JP" altLang="en-US" sz="2800" dirty="0">
                <a:latin typeface="メイリオ" panose="020B0604030504040204" pitchFamily="50" charset="-128"/>
                <a:ea typeface="メイリオ" panose="020B0604030504040204" pitchFamily="50" charset="-128"/>
              </a:rPr>
              <a:t>です人類が自然の再生能力を超えて利用したものは、</a:t>
            </a:r>
            <a:endParaRPr lang="en-US" altLang="ja-JP" sz="2800" dirty="0">
              <a:latin typeface="メイリオ" panose="020B0604030504040204" pitchFamily="50" charset="-128"/>
              <a:ea typeface="メイリオ" panose="020B0604030504040204" pitchFamily="50" charset="-128"/>
            </a:endParaRPr>
          </a:p>
          <a:p>
            <a:pPr eaLnBrk="1" hangingPunct="1"/>
            <a:r>
              <a:rPr lang="ja-JP" altLang="en-US" sz="2800" b="1" dirty="0">
                <a:latin typeface="メイリオ" panose="020B0604030504040204" pitchFamily="50" charset="-128"/>
                <a:ea typeface="メイリオ" panose="020B0604030504040204" pitchFamily="50" charset="-128"/>
              </a:rPr>
              <a:t>人類が再生に努める以外に方法はありません。</a:t>
            </a:r>
            <a:endParaRPr lang="en-US" altLang="ja-JP" sz="2800" b="1" dirty="0">
              <a:latin typeface="メイリオ" panose="020B0604030504040204" pitchFamily="50" charset="-128"/>
              <a:ea typeface="メイリオ" panose="020B0604030504040204" pitchFamily="50" charset="-128"/>
            </a:endParaRPr>
          </a:p>
          <a:p>
            <a:pPr eaLnBrk="1" hangingPunct="1"/>
            <a:r>
              <a:rPr lang="ja-JP" altLang="en-US" sz="2800" b="1" dirty="0">
                <a:solidFill>
                  <a:srgbClr val="006600"/>
                </a:solidFill>
                <a:latin typeface="メイリオ" panose="020B0604030504040204" pitchFamily="50" charset="-128"/>
                <a:ea typeface="メイリオ" panose="020B0604030504040204" pitchFamily="50" charset="-128"/>
              </a:rPr>
              <a:t>地球の今に一番効果的で緊急対応できるのはモリンガ植林によるコミニティー林の創造です。</a:t>
            </a:r>
            <a:endParaRPr lang="en-US" altLang="ja-JP" sz="2800" b="1" dirty="0">
              <a:solidFill>
                <a:srgbClr val="006600"/>
              </a:solidFill>
              <a:latin typeface="メイリオ" panose="020B0604030504040204" pitchFamily="50" charset="-128"/>
              <a:ea typeface="メイリオ" panose="020B0604030504040204" pitchFamily="50" charset="-128"/>
            </a:endParaRPr>
          </a:p>
          <a:p>
            <a:pPr eaLnBrk="1" hangingPunct="1"/>
            <a:endParaRPr lang="en-US" altLang="ja-JP" sz="2800" b="1" dirty="0">
              <a:solidFill>
                <a:srgbClr val="00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78153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B1766-B309-49D4-800A-1B14F1878A51}"/>
              </a:ext>
            </a:extLst>
          </p:cNvPr>
          <p:cNvSpPr>
            <a:spLocks noGrp="1"/>
          </p:cNvSpPr>
          <p:nvPr>
            <p:ph type="title"/>
          </p:nvPr>
        </p:nvSpPr>
        <p:spPr>
          <a:xfrm>
            <a:off x="322264" y="365125"/>
            <a:ext cx="11502184" cy="836613"/>
          </a:xfrm>
          <a:solidFill>
            <a:schemeClr val="accent6">
              <a:lumMod val="40000"/>
              <a:lumOff val="60000"/>
            </a:schemeClr>
          </a:solidFill>
        </p:spPr>
        <p:txBody>
          <a:bodyPr>
            <a:normAutofit/>
          </a:bodyPr>
          <a:lstStyle/>
          <a:p>
            <a:pPr eaLnBrk="1" hangingPunct="1">
              <a:defRPr/>
            </a:pPr>
            <a:r>
              <a:rPr lang="ja-JP" altLang="ja-JP" sz="3200" b="1" dirty="0">
                <a:latin typeface="メイリオ" panose="020B0604030504040204" pitchFamily="50" charset="-128"/>
                <a:ea typeface="メイリオ" panose="020B0604030504040204" pitchFamily="50" charset="-128"/>
              </a:rPr>
              <a:t>モリンガ</a:t>
            </a:r>
            <a:r>
              <a:rPr lang="ja-JP" altLang="en-US" sz="3200" b="1" dirty="0">
                <a:latin typeface="メイリオ" panose="020B0604030504040204" pitchFamily="50" charset="-128"/>
                <a:ea typeface="メイリオ" panose="020B0604030504040204" pitchFamily="50" charset="-128"/>
              </a:rPr>
              <a:t>の普及の</a:t>
            </a:r>
            <a:r>
              <a:rPr lang="ja-JP" altLang="ja-JP" sz="3200" b="1" dirty="0">
                <a:latin typeface="メイリオ" panose="020B0604030504040204" pitchFamily="50" charset="-128"/>
                <a:ea typeface="メイリオ" panose="020B0604030504040204" pitchFamily="50" charset="-128"/>
              </a:rPr>
              <a:t>ために</a:t>
            </a:r>
            <a:r>
              <a:rPr lang="ja-JP" altLang="en-US" sz="3200" b="1" dirty="0">
                <a:latin typeface="メイリオ" panose="020B0604030504040204" pitchFamily="50" charset="-128"/>
                <a:ea typeface="メイリオ" panose="020B0604030504040204" pitchFamily="50" charset="-128"/>
              </a:rPr>
              <a:t>現地でなすべき課題</a:t>
            </a:r>
          </a:p>
        </p:txBody>
      </p:sp>
      <p:sp>
        <p:nvSpPr>
          <p:cNvPr id="50179" name="正方形/長方形 4">
            <a:extLst>
              <a:ext uri="{FF2B5EF4-FFF2-40B4-BE49-F238E27FC236}">
                <a16:creationId xmlns:a16="http://schemas.microsoft.com/office/drawing/2014/main" id="{CA07EBB5-C784-4DFF-8DE0-819983FB7D2D}"/>
              </a:ext>
            </a:extLst>
          </p:cNvPr>
          <p:cNvSpPr>
            <a:spLocks noChangeArrowheads="1"/>
          </p:cNvSpPr>
          <p:nvPr/>
        </p:nvSpPr>
        <p:spPr bwMode="auto">
          <a:xfrm>
            <a:off x="322264" y="1228725"/>
            <a:ext cx="1150218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3200" dirty="0">
                <a:solidFill>
                  <a:schemeClr val="accent1">
                    <a:lumMod val="75000"/>
                  </a:schemeClr>
                </a:solidFill>
              </a:rPr>
              <a:t>Ａ）</a:t>
            </a:r>
            <a:r>
              <a:rPr lang="ja-JP" altLang="en-US" dirty="0">
                <a:solidFill>
                  <a:schemeClr val="accent1">
                    <a:lumMod val="75000"/>
                  </a:schemeClr>
                </a:solidFill>
                <a:latin typeface="メイリオ" panose="020B0604030504040204" pitchFamily="50" charset="-128"/>
                <a:ea typeface="メイリオ" panose="020B0604030504040204" pitchFamily="50" charset="-128"/>
              </a:rPr>
              <a:t>この情報で地元の人たちがモリンガ植林をして、まず自分や家族の　　　</a:t>
            </a:r>
            <a:endParaRPr lang="en-US" altLang="ja-JP" dirty="0">
              <a:solidFill>
                <a:schemeClr val="accent1">
                  <a:lumMod val="75000"/>
                </a:schemeClr>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solidFill>
                  <a:schemeClr val="accent1">
                    <a:lumMod val="75000"/>
                  </a:schemeClr>
                </a:solidFill>
                <a:latin typeface="メイリオ" panose="020B0604030504040204" pitchFamily="50" charset="-128"/>
                <a:ea typeface="メイリオ" panose="020B0604030504040204" pitchFamily="50" charset="-128"/>
              </a:rPr>
              <a:t>　　健康生活</a:t>
            </a:r>
            <a:r>
              <a:rPr lang="ja-JP" altLang="en-US" dirty="0">
                <a:solidFill>
                  <a:schemeClr val="accent1">
                    <a:lumMod val="75000"/>
                  </a:schemeClr>
                </a:solidFill>
                <a:latin typeface="メイリオ" panose="020B0604030504040204" pitchFamily="50" charset="-128"/>
                <a:ea typeface="メイリオ" panose="020B0604030504040204" pitchFamily="50" charset="-128"/>
              </a:rPr>
              <a:t>に役立つことを伝え、普及する。</a:t>
            </a:r>
            <a:endParaRPr lang="en-US" altLang="ja-JP" dirty="0">
              <a:solidFill>
                <a:schemeClr val="accent1">
                  <a:lumMod val="75000"/>
                </a:schemeClr>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ア</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貧困な村人がモリンガの木を育てるため必要な情報を提供する</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イ</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村民の</a:t>
            </a:r>
            <a:r>
              <a:rPr lang="ja-JP" altLang="en-US" sz="2400" b="1" dirty="0">
                <a:latin typeface="メイリオ" panose="020B0604030504040204" pitchFamily="50" charset="-128"/>
                <a:ea typeface="メイリオ" panose="020B0604030504040204" pitchFamily="50" charset="-128"/>
              </a:rPr>
              <a:t>自立するモデルづくり</a:t>
            </a:r>
            <a:r>
              <a:rPr lang="ja-JP" altLang="en-US" sz="2400" dirty="0">
                <a:latin typeface="メイリオ" panose="020B0604030504040204" pitchFamily="50" charset="-128"/>
                <a:ea typeface="メイリオ" panose="020B0604030504040204" pitchFamily="50" charset="-128"/>
              </a:rPr>
              <a:t>に取り組み、必要なツールを提供</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solidFill>
                  <a:schemeClr val="accent1">
                    <a:lumMod val="75000"/>
                  </a:schemeClr>
                </a:solidFill>
                <a:latin typeface="メイリオ" panose="020B0604030504040204" pitchFamily="50" charset="-128"/>
                <a:ea typeface="メイリオ" panose="020B0604030504040204" pitchFamily="50" charset="-128"/>
              </a:rPr>
              <a:t>Ｂ）植林木が育ったら、収穫、乾燥粉末化など</a:t>
            </a:r>
            <a:r>
              <a:rPr lang="ja-JP" altLang="en-US" b="1" dirty="0">
                <a:solidFill>
                  <a:schemeClr val="accent1">
                    <a:lumMod val="75000"/>
                  </a:schemeClr>
                </a:solidFill>
                <a:latin typeface="メイリオ" panose="020B0604030504040204" pitchFamily="50" charset="-128"/>
                <a:ea typeface="メイリオ" panose="020B0604030504040204" pitchFamily="50" charset="-128"/>
              </a:rPr>
              <a:t>製品づくりを指導</a:t>
            </a:r>
            <a:r>
              <a:rPr lang="ja-JP" altLang="en-US" dirty="0">
                <a:solidFill>
                  <a:schemeClr val="accent1">
                    <a:lumMod val="75000"/>
                  </a:schemeClr>
                </a:solidFill>
                <a:latin typeface="メイリオ" panose="020B0604030504040204" pitchFamily="50" charset="-128"/>
                <a:ea typeface="メイリオ" panose="020B0604030504040204" pitchFamily="50" charset="-128"/>
              </a:rPr>
              <a:t>する</a:t>
            </a:r>
          </a:p>
          <a:p>
            <a:pPr>
              <a:lnSpc>
                <a:spcPct val="100000"/>
              </a:lnSpc>
              <a:spcBef>
                <a:spcPct val="0"/>
              </a:spcBef>
              <a:buFontTx/>
              <a:buNone/>
            </a:pPr>
            <a:r>
              <a:rPr lang="ja-JP" altLang="en-US" dirty="0">
                <a:solidFill>
                  <a:schemeClr val="accent1">
                    <a:lumMod val="75000"/>
                  </a:schemeClr>
                </a:solidFill>
                <a:latin typeface="メイリオ" panose="020B0604030504040204" pitchFamily="50" charset="-128"/>
                <a:ea typeface="メイリオ" panose="020B0604030504040204" pitchFamily="50" charset="-128"/>
              </a:rPr>
              <a:t>Ｃ）モリンガの種子、オイル、化粧用製品などの</a:t>
            </a:r>
            <a:r>
              <a:rPr lang="ja-JP" altLang="en-US" b="1" dirty="0">
                <a:solidFill>
                  <a:schemeClr val="accent1">
                    <a:lumMod val="75000"/>
                  </a:schemeClr>
                </a:solidFill>
                <a:latin typeface="メイリオ" panose="020B0604030504040204" pitchFamily="50" charset="-128"/>
                <a:ea typeface="メイリオ" panose="020B0604030504040204" pitchFamily="50" charset="-128"/>
              </a:rPr>
              <a:t>製造指導</a:t>
            </a:r>
            <a:r>
              <a:rPr lang="ja-JP" altLang="en-US" dirty="0">
                <a:solidFill>
                  <a:schemeClr val="accent1">
                    <a:lumMod val="75000"/>
                  </a:schemeClr>
                </a:solidFill>
                <a:latin typeface="メイリオ" panose="020B0604030504040204" pitchFamily="50" charset="-128"/>
                <a:ea typeface="メイリオ" panose="020B0604030504040204" pitchFamily="50" charset="-128"/>
              </a:rPr>
              <a:t>する。</a:t>
            </a:r>
          </a:p>
          <a:p>
            <a:pPr>
              <a:lnSpc>
                <a:spcPct val="100000"/>
              </a:lnSpc>
              <a:spcBef>
                <a:spcPct val="0"/>
              </a:spcBef>
              <a:buFontTx/>
              <a:buNone/>
            </a:pPr>
            <a:r>
              <a:rPr lang="ja-JP" altLang="en-US" dirty="0">
                <a:solidFill>
                  <a:schemeClr val="accent1">
                    <a:lumMod val="75000"/>
                  </a:schemeClr>
                </a:solidFill>
                <a:latin typeface="メイリオ" panose="020B0604030504040204" pitchFamily="50" charset="-128"/>
                <a:ea typeface="メイリオ" panose="020B0604030504040204" pitchFamily="50" charset="-128"/>
              </a:rPr>
              <a:t>Ｄ）同時並行で日本における</a:t>
            </a:r>
            <a:r>
              <a:rPr lang="ja-JP" altLang="en-US" b="1" dirty="0">
                <a:solidFill>
                  <a:schemeClr val="accent1">
                    <a:lumMod val="75000"/>
                  </a:schemeClr>
                </a:solidFill>
                <a:latin typeface="メイリオ" panose="020B0604030504040204" pitchFamily="50" charset="-128"/>
                <a:ea typeface="メイリオ" panose="020B0604030504040204" pitchFamily="50" charset="-128"/>
              </a:rPr>
              <a:t>マーケティング、市場開拓</a:t>
            </a:r>
            <a:r>
              <a:rPr lang="ja-JP" altLang="en-US" dirty="0">
                <a:solidFill>
                  <a:schemeClr val="accent1">
                    <a:lumMod val="75000"/>
                  </a:schemeClr>
                </a:solidFill>
                <a:latin typeface="メイリオ" panose="020B0604030504040204" pitchFamily="50" charset="-128"/>
                <a:ea typeface="メイリオ" panose="020B0604030504040204" pitchFamily="50" charset="-128"/>
              </a:rPr>
              <a:t>をする。</a:t>
            </a:r>
          </a:p>
          <a:p>
            <a:pPr>
              <a:lnSpc>
                <a:spcPct val="100000"/>
              </a:lnSpc>
              <a:spcBef>
                <a:spcPct val="0"/>
              </a:spcBef>
              <a:buFontTx/>
              <a:buNone/>
            </a:pPr>
            <a:endParaRPr lang="en-US" altLang="ja-JP" b="1" dirty="0">
              <a:solidFill>
                <a:srgbClr val="006600"/>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solidFill>
                  <a:srgbClr val="006600"/>
                </a:solidFill>
                <a:latin typeface="メイリオ" panose="020B0604030504040204" pitchFamily="50" charset="-128"/>
                <a:ea typeface="メイリオ" panose="020B0604030504040204" pitchFamily="50" charset="-128"/>
              </a:rPr>
              <a:t>◎普及教育で「モリンガは人々が健康で幸せな人生を歩むため</a:t>
            </a:r>
            <a:endParaRPr lang="en-US" altLang="ja-JP" b="1" dirty="0">
              <a:solidFill>
                <a:srgbClr val="006600"/>
              </a:solidFill>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solidFill>
                  <a:srgbClr val="006600"/>
                </a:solidFill>
                <a:latin typeface="メイリオ" panose="020B0604030504040204" pitchFamily="50" charset="-128"/>
                <a:ea typeface="メイリオ" panose="020B0604030504040204" pitchFamily="50" charset="-128"/>
              </a:rPr>
              <a:t>　　　　　　　に役立てるあなたからの贈り物」であることを伝える</a:t>
            </a:r>
          </a:p>
        </p:txBody>
      </p:sp>
    </p:spTree>
    <p:extLst>
      <p:ext uri="{BB962C8B-B14F-4D97-AF65-F5344CB8AC3E}">
        <p14:creationId xmlns:p14="http://schemas.microsoft.com/office/powerpoint/2010/main" val="2813688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DE3A6D-8DAB-4A46-AD71-85F2875D3F9C}"/>
              </a:ext>
            </a:extLst>
          </p:cNvPr>
          <p:cNvSpPr>
            <a:spLocks noGrp="1"/>
          </p:cNvSpPr>
          <p:nvPr>
            <p:ph type="title"/>
          </p:nvPr>
        </p:nvSpPr>
        <p:spPr>
          <a:xfrm>
            <a:off x="393700" y="365125"/>
            <a:ext cx="11430000" cy="790575"/>
          </a:xfrm>
          <a:solidFill>
            <a:schemeClr val="accent6">
              <a:lumMod val="40000"/>
              <a:lumOff val="60000"/>
            </a:schemeClr>
          </a:solidFill>
        </p:spPr>
        <p:txBody>
          <a:bodyPr>
            <a:normAutofit/>
          </a:bodyPr>
          <a:lstStyle/>
          <a:p>
            <a:pPr>
              <a:defRPr/>
            </a:pPr>
            <a:r>
              <a:rPr lang="ja-JP" altLang="en-US" sz="3600" dirty="0">
                <a:latin typeface="メイリオ" panose="020B0604030504040204" pitchFamily="50" charset="-128"/>
                <a:ea typeface="メイリオ" panose="020B0604030504040204" pitchFamily="50" charset="-128"/>
              </a:rPr>
              <a:t>モリンガの普及のメッセージを広めるためのアイデア</a:t>
            </a:r>
          </a:p>
        </p:txBody>
      </p:sp>
      <p:sp>
        <p:nvSpPr>
          <p:cNvPr id="3" name="正方形/長方形 2">
            <a:extLst>
              <a:ext uri="{FF2B5EF4-FFF2-40B4-BE49-F238E27FC236}">
                <a16:creationId xmlns:a16="http://schemas.microsoft.com/office/drawing/2014/main" id="{F45D3860-763D-4B7F-8489-79B0CF560DE3}"/>
              </a:ext>
            </a:extLst>
          </p:cNvPr>
          <p:cNvSpPr/>
          <p:nvPr/>
        </p:nvSpPr>
        <p:spPr>
          <a:xfrm>
            <a:off x="482600" y="1366838"/>
            <a:ext cx="11341100" cy="4720651"/>
          </a:xfrm>
          <a:prstGeom prst="rect">
            <a:avLst/>
          </a:prstGeom>
          <a:solidFill>
            <a:schemeClr val="accent6">
              <a:lumMod val="20000"/>
              <a:lumOff val="80000"/>
            </a:schemeClr>
          </a:solidFill>
        </p:spPr>
        <p:txBody>
          <a:bodyPr>
            <a:spAutoFit/>
          </a:bodyPr>
          <a:lstStyle/>
          <a:p>
            <a:pPr>
              <a:lnSpc>
                <a:spcPts val="2040"/>
              </a:lnSpc>
              <a:spcAft>
                <a:spcPts val="900"/>
              </a:spcAft>
              <a:defRPr/>
            </a:pPr>
            <a:r>
              <a:rPr lang="ja-JP" altLang="ja-JP" sz="2400" b="1" kern="0" dirty="0">
                <a:solidFill>
                  <a:srgbClr val="00B050"/>
                </a:solidFill>
                <a:latin typeface="Verdana" panose="020B0604030504040204" pitchFamily="34" charset="0"/>
                <a:cs typeface="ＭＳ Ｐゴシック" panose="020B0600070205080204" pitchFamily="50" charset="-128"/>
              </a:rPr>
              <a:t>あなた</a:t>
            </a:r>
            <a:r>
              <a:rPr lang="ja-JP" altLang="en-US" sz="2400" b="1" kern="0" dirty="0">
                <a:solidFill>
                  <a:srgbClr val="00B050"/>
                </a:solidFill>
                <a:latin typeface="Verdana" panose="020B0604030504040204" pitchFamily="34" charset="0"/>
                <a:cs typeface="ＭＳ Ｐゴシック" panose="020B0600070205080204" pitchFamily="50" charset="-128"/>
              </a:rPr>
              <a:t>生活する</a:t>
            </a:r>
            <a:r>
              <a:rPr lang="ja-JP" altLang="ja-JP" sz="2400" b="1" kern="0" dirty="0">
                <a:solidFill>
                  <a:srgbClr val="00B050"/>
                </a:solidFill>
                <a:latin typeface="Verdana" panose="020B0604030504040204" pitchFamily="34" charset="0"/>
                <a:cs typeface="ＭＳ Ｐゴシック" panose="020B0600070205080204" pitchFamily="50" charset="-128"/>
              </a:rPr>
              <a:t>エリア</a:t>
            </a:r>
            <a:r>
              <a:rPr lang="ja-JP" altLang="en-US" sz="2400" b="1" kern="0" dirty="0">
                <a:solidFill>
                  <a:srgbClr val="00B050"/>
                </a:solidFill>
                <a:latin typeface="Verdana" panose="020B0604030504040204" pitchFamily="34" charset="0"/>
                <a:cs typeface="ＭＳ Ｐゴシック" panose="020B0600070205080204" pitchFamily="50" charset="-128"/>
              </a:rPr>
              <a:t>で</a:t>
            </a:r>
            <a:r>
              <a:rPr lang="ja-JP" altLang="ja-JP" sz="2400" b="1" kern="0" dirty="0">
                <a:solidFill>
                  <a:srgbClr val="00B050"/>
                </a:solidFill>
                <a:latin typeface="Verdana" panose="020B0604030504040204" pitchFamily="34" charset="0"/>
                <a:cs typeface="ＭＳ Ｐゴシック" panose="020B0600070205080204" pitchFamily="50" charset="-128"/>
              </a:rPr>
              <a:t>モリンガの葉のメッセージを広めるためのアイデア</a:t>
            </a:r>
            <a:endParaRPr lang="ja-JP" altLang="ja-JP" sz="2400" b="1" kern="100" dirty="0">
              <a:solidFill>
                <a:srgbClr val="00B050"/>
              </a:solidFill>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kern="0" dirty="0">
                <a:solidFill>
                  <a:srgbClr val="000000"/>
                </a:solidFill>
                <a:latin typeface="Verdana" panose="020B0604030504040204" pitchFamily="34" charset="0"/>
                <a:cs typeface="ＭＳ Ｐゴシック" panose="020B0600070205080204" pitchFamily="50" charset="-128"/>
              </a:rPr>
              <a:t>この情報を</a:t>
            </a:r>
            <a:r>
              <a:rPr lang="ja-JP" altLang="ja-JP" sz="2400" u="sng" kern="0" dirty="0">
                <a:solidFill>
                  <a:srgbClr val="000000"/>
                </a:solidFill>
                <a:latin typeface="Verdana" panose="020B0604030504040204" pitchFamily="34" charset="0"/>
                <a:cs typeface="ＭＳ Ｐゴシック" panose="020B0600070205080204" pitchFamily="50" charset="-128"/>
              </a:rPr>
              <a:t>大人や学校の子供の集まり</a:t>
            </a:r>
            <a:r>
              <a:rPr lang="ja-JP" altLang="en-US" sz="2400" u="sng" kern="0" dirty="0">
                <a:solidFill>
                  <a:srgbClr val="000000"/>
                </a:solidFill>
                <a:latin typeface="Verdana" panose="020B0604030504040204" pitchFamily="34" charset="0"/>
                <a:cs typeface="ＭＳ Ｐゴシック" panose="020B0600070205080204" pitchFamily="50" charset="-128"/>
              </a:rPr>
              <a:t>で発信</a:t>
            </a:r>
            <a:r>
              <a:rPr lang="ja-JP" altLang="en-US" sz="2400" kern="0" dirty="0">
                <a:solidFill>
                  <a:srgbClr val="000000"/>
                </a:solidFill>
                <a:latin typeface="Verdana" panose="020B0604030504040204" pitchFamily="34" charset="0"/>
                <a:cs typeface="ＭＳ Ｐゴシック" panose="020B0600070205080204" pitchFamily="50" charset="-128"/>
              </a:rPr>
              <a:t>し</a:t>
            </a:r>
            <a:r>
              <a:rPr lang="ja-JP" altLang="ja-JP" sz="2400" kern="0" dirty="0">
                <a:solidFill>
                  <a:srgbClr val="000000"/>
                </a:solidFill>
                <a:latin typeface="Verdana" panose="020B0604030504040204" pitchFamily="34" charset="0"/>
                <a:cs typeface="ＭＳ Ｐゴシック" panose="020B0600070205080204" pitchFamily="50" charset="-128"/>
              </a:rPr>
              <a:t>ください。</a:t>
            </a:r>
            <a:endParaRPr lang="en-US" altLang="ja-JP" sz="2400" kern="0" dirty="0">
              <a:solidFill>
                <a:srgbClr val="000000"/>
              </a:solidFill>
              <a:latin typeface="Verdana" panose="020B0604030504040204" pitchFamily="34" charset="0"/>
              <a:cs typeface="ＭＳ Ｐゴシック" panose="020B0600070205080204" pitchFamily="50" charset="-128"/>
            </a:endParaRPr>
          </a:p>
          <a:p>
            <a:pPr marL="342900" indent="-342900">
              <a:lnSpc>
                <a:spcPts val="1800"/>
              </a:lnSpc>
              <a:spcAft>
                <a:spcPts val="600"/>
              </a:spcAft>
              <a:buSzPts val="1000"/>
              <a:buFont typeface="Wingdings" panose="05000000000000000000" pitchFamily="2" charset="2"/>
              <a:buChar char=""/>
              <a:tabLst>
                <a:tab pos="457200" algn="l"/>
              </a:tabLst>
              <a:defRPr/>
            </a:pP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kern="0" dirty="0">
                <a:solidFill>
                  <a:srgbClr val="000000"/>
                </a:solidFill>
                <a:latin typeface="Verdana" panose="020B0604030504040204" pitchFamily="34" charset="0"/>
                <a:cs typeface="ＭＳ Ｐゴシック" panose="020B0600070205080204" pitchFamily="50" charset="-128"/>
              </a:rPr>
              <a:t>モリンガの葉の栄養価に関する</a:t>
            </a:r>
            <a:r>
              <a:rPr lang="ja-JP" altLang="ja-JP" sz="2400" u="sng" kern="0" dirty="0">
                <a:solidFill>
                  <a:srgbClr val="000000"/>
                </a:solidFill>
                <a:latin typeface="Verdana" panose="020B0604030504040204" pitchFamily="34" charset="0"/>
                <a:cs typeface="ＭＳ Ｐゴシック" panose="020B0600070205080204" pitchFamily="50" charset="-128"/>
              </a:rPr>
              <a:t>地方の新聞や雑誌の記事を書く</a:t>
            </a:r>
            <a:r>
              <a:rPr lang="ja-JP" altLang="ja-JP" sz="2400" kern="0" dirty="0">
                <a:solidFill>
                  <a:srgbClr val="000000"/>
                </a:solidFill>
                <a:latin typeface="Verdana" panose="020B0604030504040204" pitchFamily="34" charset="0"/>
                <a:cs typeface="ＭＳ Ｐゴシック" panose="020B0600070205080204" pitchFamily="50" charset="-128"/>
              </a:rPr>
              <a:t>。</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kern="0" dirty="0">
                <a:solidFill>
                  <a:srgbClr val="000000"/>
                </a:solidFill>
                <a:latin typeface="Verdana" panose="020B0604030504040204" pitchFamily="34" charset="0"/>
                <a:cs typeface="ＭＳ Ｐゴシック" panose="020B0600070205080204" pitchFamily="50" charset="-128"/>
              </a:rPr>
              <a:t>目立つ場所に壁画を作る。</a:t>
            </a:r>
            <a:r>
              <a:rPr lang="en-US" altLang="ja-JP" sz="2400" kern="0" dirty="0">
                <a:solidFill>
                  <a:srgbClr val="000000"/>
                </a:solidFill>
                <a:latin typeface="Verdana" panose="020B0604030504040204" pitchFamily="34" charset="0"/>
                <a:cs typeface="ＭＳ Ｐゴシック" panose="020B0600070205080204" pitchFamily="50" charset="-128"/>
              </a:rPr>
              <a:t> </a:t>
            </a:r>
            <a:r>
              <a:rPr lang="ja-JP" altLang="ja-JP" sz="2400" u="sng" kern="0" dirty="0">
                <a:solidFill>
                  <a:srgbClr val="000000"/>
                </a:solidFill>
                <a:latin typeface="Verdana" panose="020B0604030504040204" pitchFamily="34" charset="0"/>
                <a:cs typeface="ＭＳ Ｐゴシック" panose="020B0600070205080204" pitchFamily="50" charset="-128"/>
              </a:rPr>
              <a:t>簡単なスローガンは非常に効果的</a:t>
            </a:r>
            <a:r>
              <a:rPr lang="ja-JP" altLang="ja-JP" sz="2400" kern="0" dirty="0">
                <a:solidFill>
                  <a:srgbClr val="000000"/>
                </a:solidFill>
                <a:latin typeface="Verdana" panose="020B0604030504040204" pitchFamily="34" charset="0"/>
                <a:cs typeface="ＭＳ Ｐゴシック" panose="020B0600070205080204" pitchFamily="50" charset="-128"/>
              </a:rPr>
              <a:t>です。</a:t>
            </a:r>
            <a:endParaRPr lang="en-US" altLang="ja-JP" sz="2400" kern="0" dirty="0">
              <a:solidFill>
                <a:srgbClr val="000000"/>
              </a:solidFill>
              <a:latin typeface="Verdana" panose="020B0604030504040204" pitchFamily="34" charset="0"/>
              <a:cs typeface="ＭＳ Ｐゴシック" panose="020B0600070205080204" pitchFamily="50" charset="-128"/>
            </a:endParaRPr>
          </a:p>
          <a:p>
            <a:pPr marL="342900" indent="-342900">
              <a:lnSpc>
                <a:spcPts val="1800"/>
              </a:lnSpc>
              <a:spcAft>
                <a:spcPts val="600"/>
              </a:spcAft>
              <a:buSzPts val="1000"/>
              <a:buFont typeface="Wingdings" panose="05000000000000000000" pitchFamily="2" charset="2"/>
              <a:buChar char=""/>
              <a:tabLst>
                <a:tab pos="457200" algn="l"/>
              </a:tabLst>
              <a:defRPr/>
            </a:pP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kern="0" dirty="0">
                <a:solidFill>
                  <a:srgbClr val="000000"/>
                </a:solidFill>
                <a:latin typeface="Verdana" panose="020B0604030504040204" pitchFamily="34" charset="0"/>
                <a:cs typeface="ＭＳ Ｐゴシック" panose="020B0600070205080204" pitchFamily="50" charset="-128"/>
              </a:rPr>
              <a:t>音楽的才能を持つ人々は、この</a:t>
            </a:r>
            <a:r>
              <a:rPr lang="ja-JP" altLang="ja-JP" sz="2400" u="sng" kern="0" dirty="0">
                <a:solidFill>
                  <a:srgbClr val="000000"/>
                </a:solidFill>
                <a:latin typeface="Verdana" panose="020B0604030504040204" pitchFamily="34" charset="0"/>
                <a:cs typeface="ＭＳ Ｐゴシック" panose="020B0600070205080204" pitchFamily="50" charset="-128"/>
              </a:rPr>
              <a:t>メッセージの曲を作り</a:t>
            </a:r>
            <a:r>
              <a:rPr lang="ja-JP" altLang="ja-JP" sz="2400" kern="0" dirty="0">
                <a:solidFill>
                  <a:srgbClr val="000000"/>
                </a:solidFill>
                <a:latin typeface="Verdana" panose="020B0604030504040204" pitchFamily="34" charset="0"/>
                <a:cs typeface="ＭＳ Ｐゴシック" panose="020B0600070205080204" pitchFamily="50" charset="-128"/>
              </a:rPr>
              <a:t>、それらを共有すること</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kern="0" dirty="0">
                <a:solidFill>
                  <a:srgbClr val="000000"/>
                </a:solidFill>
                <a:latin typeface="Verdana" panose="020B0604030504040204" pitchFamily="34" charset="0"/>
                <a:cs typeface="ＭＳ Ｐゴシック" panose="020B0600070205080204" pitchFamily="50" charset="-128"/>
              </a:rPr>
              <a:t>バナー、歌、葉を唱える</a:t>
            </a:r>
            <a:r>
              <a:rPr lang="ja-JP" altLang="en-US" sz="2400" u="sng" kern="0" dirty="0">
                <a:solidFill>
                  <a:srgbClr val="000000"/>
                </a:solidFill>
                <a:latin typeface="Verdana" panose="020B0604030504040204" pitchFamily="34" charset="0"/>
                <a:cs typeface="ＭＳ Ｐゴシック" panose="020B0600070205080204" pitchFamily="50" charset="-128"/>
              </a:rPr>
              <a:t>イベントや</a:t>
            </a:r>
            <a:r>
              <a:rPr lang="ja-JP" altLang="ja-JP" sz="2400" u="sng" kern="0" dirty="0">
                <a:solidFill>
                  <a:srgbClr val="000000"/>
                </a:solidFill>
                <a:latin typeface="Verdana" panose="020B0604030504040204" pitchFamily="34" charset="0"/>
                <a:cs typeface="ＭＳ Ｐゴシック" panose="020B0600070205080204" pitchFamily="50" charset="-128"/>
              </a:rPr>
              <a:t>パレード</a:t>
            </a:r>
            <a:r>
              <a:rPr lang="ja-JP" altLang="en-US" sz="2400" u="sng" kern="0" dirty="0">
                <a:solidFill>
                  <a:srgbClr val="000000"/>
                </a:solidFill>
                <a:latin typeface="Verdana" panose="020B0604030504040204" pitchFamily="34" charset="0"/>
                <a:cs typeface="ＭＳ Ｐゴシック" panose="020B0600070205080204" pitchFamily="50" charset="-128"/>
              </a:rPr>
              <a:t>を主催</a:t>
            </a:r>
            <a:r>
              <a:rPr lang="ja-JP" altLang="en-US" sz="2400" kern="0" dirty="0">
                <a:solidFill>
                  <a:srgbClr val="000000"/>
                </a:solidFill>
                <a:latin typeface="Verdana" panose="020B0604030504040204" pitchFamily="34" charset="0"/>
                <a:cs typeface="ＭＳ Ｐゴシック" panose="020B0600070205080204" pitchFamily="50" charset="-128"/>
              </a:rPr>
              <a:t>する</a:t>
            </a:r>
            <a:r>
              <a:rPr lang="ja-JP" altLang="ja-JP" sz="2400" kern="0" dirty="0">
                <a:solidFill>
                  <a:srgbClr val="000000"/>
                </a:solidFill>
                <a:latin typeface="Verdana" panose="020B0604030504040204" pitchFamily="34" charset="0"/>
                <a:cs typeface="ＭＳ Ｐゴシック" panose="020B0600070205080204" pitchFamily="50" charset="-128"/>
              </a:rPr>
              <a:t>。</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u="sng" kern="0" dirty="0">
                <a:solidFill>
                  <a:srgbClr val="000000"/>
                </a:solidFill>
                <a:latin typeface="Verdana" panose="020B0604030504040204" pitchFamily="34" charset="0"/>
                <a:cs typeface="ＭＳ Ｐゴシック" panose="020B0600070205080204" pitchFamily="50" charset="-128"/>
              </a:rPr>
              <a:t>モリンガの葉の恩恵についての詩、物語、ドラマを作成</a:t>
            </a:r>
            <a:r>
              <a:rPr lang="ja-JP" altLang="ja-JP" sz="2400" kern="0" dirty="0">
                <a:solidFill>
                  <a:srgbClr val="000000"/>
                </a:solidFill>
                <a:latin typeface="Verdana" panose="020B0604030504040204" pitchFamily="34" charset="0"/>
                <a:cs typeface="ＭＳ Ｐゴシック" panose="020B0600070205080204" pitchFamily="50" charset="-128"/>
              </a:rPr>
              <a:t>する。</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u="sng" kern="0" dirty="0">
                <a:solidFill>
                  <a:srgbClr val="000000"/>
                </a:solidFill>
                <a:latin typeface="Verdana" panose="020B0604030504040204" pitchFamily="34" charset="0"/>
                <a:cs typeface="ＭＳ Ｐゴシック" panose="020B0600070205080204" pitchFamily="50" charset="-128"/>
              </a:rPr>
              <a:t>料理のデモンストレーションを開催</a:t>
            </a:r>
            <a:r>
              <a:rPr lang="ja-JP" altLang="ja-JP" sz="2400" kern="0" dirty="0">
                <a:solidFill>
                  <a:srgbClr val="000000"/>
                </a:solidFill>
                <a:latin typeface="Verdana" panose="020B0604030504040204" pitchFamily="34" charset="0"/>
                <a:cs typeface="ＭＳ Ｐゴシック" panose="020B0600070205080204" pitchFamily="50" charset="-128"/>
              </a:rPr>
              <a:t>し</a:t>
            </a:r>
            <a:r>
              <a:rPr lang="ja-JP" altLang="en-US" sz="2400" kern="0" dirty="0">
                <a:solidFill>
                  <a:srgbClr val="000000"/>
                </a:solidFill>
                <a:latin typeface="Verdana" panose="020B0604030504040204" pitchFamily="34" charset="0"/>
                <a:cs typeface="ＭＳ Ｐゴシック" panose="020B0600070205080204" pitchFamily="50" charset="-128"/>
              </a:rPr>
              <a:t>普及する</a:t>
            </a:r>
            <a:r>
              <a:rPr lang="ja-JP" altLang="ja-JP" sz="2400" kern="0" dirty="0">
                <a:solidFill>
                  <a:srgbClr val="000000"/>
                </a:solidFill>
                <a:latin typeface="Verdana" panose="020B0604030504040204" pitchFamily="34" charset="0"/>
                <a:cs typeface="ＭＳ Ｐゴシック" panose="020B0600070205080204" pitchFamily="50" charset="-128"/>
              </a:rPr>
              <a:t>。</a:t>
            </a:r>
            <a:endParaRPr lang="en-US" altLang="ja-JP" sz="2400" kern="0" dirty="0">
              <a:solidFill>
                <a:srgbClr val="000000"/>
              </a:solidFill>
              <a:latin typeface="Verdana" panose="020B0604030504040204" pitchFamily="34" charset="0"/>
              <a:cs typeface="ＭＳ Ｐゴシック" panose="020B0600070205080204" pitchFamily="50" charset="-128"/>
            </a:endParaRPr>
          </a:p>
          <a:p>
            <a:pPr marL="342900" indent="-342900">
              <a:lnSpc>
                <a:spcPts val="1800"/>
              </a:lnSpc>
              <a:spcAft>
                <a:spcPts val="600"/>
              </a:spcAft>
              <a:buSzPts val="1000"/>
              <a:buFont typeface="Wingdings" panose="05000000000000000000" pitchFamily="2" charset="2"/>
              <a:buChar char=""/>
              <a:tabLst>
                <a:tab pos="457200" algn="l"/>
              </a:tabLst>
              <a:defRPr/>
            </a:pP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ja-JP" sz="2400" u="sng" kern="0" dirty="0">
                <a:solidFill>
                  <a:srgbClr val="000000"/>
                </a:solidFill>
                <a:latin typeface="Verdana" panose="020B0604030504040204" pitchFamily="34" charset="0"/>
                <a:cs typeface="ＭＳ Ｐゴシック" panose="020B0600070205080204" pitchFamily="50" charset="-128"/>
              </a:rPr>
              <a:t>コンテストを開催</a:t>
            </a:r>
            <a:r>
              <a:rPr lang="ja-JP" altLang="ja-JP" sz="2400" kern="0" dirty="0">
                <a:solidFill>
                  <a:srgbClr val="000000"/>
                </a:solidFill>
                <a:latin typeface="Verdana" panose="020B0604030504040204" pitchFamily="34" charset="0"/>
                <a:cs typeface="ＭＳ Ｐゴシック" panose="020B0600070205080204" pitchFamily="50" charset="-128"/>
              </a:rPr>
              <a:t>し、最高のモリンガの葉のレシピを賞品を提供</a:t>
            </a:r>
            <a:r>
              <a:rPr lang="ja-JP" altLang="en-US" sz="2400" kern="0" dirty="0">
                <a:solidFill>
                  <a:srgbClr val="000000"/>
                </a:solidFill>
                <a:latin typeface="Verdana" panose="020B0604030504040204" pitchFamily="34" charset="0"/>
                <a:cs typeface="ＭＳ Ｐゴシック" panose="020B0600070205080204" pitchFamily="50" charset="-128"/>
              </a:rPr>
              <a:t>する</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en-US" sz="2400" kern="0" dirty="0">
                <a:solidFill>
                  <a:srgbClr val="000000"/>
                </a:solidFill>
                <a:latin typeface="Verdana" panose="020B0604030504040204" pitchFamily="34" charset="0"/>
                <a:cs typeface="ＭＳ Ｐゴシック" panose="020B0600070205080204" pitchFamily="50" charset="-128"/>
              </a:rPr>
              <a:t>苗畑で</a:t>
            </a:r>
            <a:r>
              <a:rPr lang="ja-JP" altLang="ja-JP" sz="2400" u="sng" kern="0" dirty="0">
                <a:solidFill>
                  <a:srgbClr val="000000"/>
                </a:solidFill>
                <a:latin typeface="Verdana" panose="020B0604030504040204" pitchFamily="34" charset="0"/>
                <a:cs typeface="ＭＳ Ｐゴシック" panose="020B0600070205080204" pitchFamily="50" charset="-128"/>
              </a:rPr>
              <a:t>モリンガの苗木を育て、地域社会の人々に配布</a:t>
            </a:r>
            <a:r>
              <a:rPr lang="ja-JP" altLang="en-US" sz="2400" kern="0" dirty="0">
                <a:solidFill>
                  <a:srgbClr val="000000"/>
                </a:solidFill>
                <a:latin typeface="Verdana" panose="020B0604030504040204" pitchFamily="34" charset="0"/>
                <a:cs typeface="ＭＳ Ｐゴシック" panose="020B0600070205080204" pitchFamily="50" charset="-128"/>
              </a:rPr>
              <a:t>する</a:t>
            </a:r>
            <a:r>
              <a:rPr lang="ja-JP" altLang="ja-JP" sz="2400" kern="0" dirty="0">
                <a:solidFill>
                  <a:srgbClr val="000000"/>
                </a:solidFill>
                <a:latin typeface="Verdana" panose="020B0604030504040204" pitchFamily="34" charset="0"/>
                <a:cs typeface="ＭＳ Ｐゴシック" panose="020B0600070205080204" pitchFamily="50" charset="-128"/>
              </a:rPr>
              <a:t>。</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en-US" sz="2400" u="sng" kern="0" dirty="0">
                <a:solidFill>
                  <a:srgbClr val="000000"/>
                </a:solidFill>
                <a:latin typeface="Verdana" panose="020B0604030504040204" pitchFamily="34" charset="0"/>
                <a:cs typeface="ＭＳ Ｐゴシック" panose="020B0600070205080204" pitchFamily="50" charset="-128"/>
              </a:rPr>
              <a:t>料理</a:t>
            </a:r>
            <a:r>
              <a:rPr lang="ja-JP" altLang="ja-JP" sz="2400" u="sng" kern="0" dirty="0">
                <a:solidFill>
                  <a:srgbClr val="000000"/>
                </a:solidFill>
                <a:latin typeface="Verdana" panose="020B0604030504040204" pitchFamily="34" charset="0"/>
                <a:cs typeface="ＭＳ Ｐゴシック" panose="020B0600070205080204" pitchFamily="50" charset="-128"/>
              </a:rPr>
              <a:t>、音楽、ドラマ、ゲームなどの特別なイベントを配信する</a:t>
            </a:r>
            <a:r>
              <a:rPr lang="ja-JP" altLang="ja-JP" sz="2400" kern="0" dirty="0">
                <a:solidFill>
                  <a:srgbClr val="000000"/>
                </a:solidFill>
                <a:latin typeface="Verdana" panose="020B0604030504040204" pitchFamily="34" charset="0"/>
                <a:cs typeface="ＭＳ Ｐゴシック" panose="020B0600070205080204" pitchFamily="50" charset="-128"/>
              </a:rPr>
              <a:t>ことができます。</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indent="-342900">
              <a:lnSpc>
                <a:spcPts val="1800"/>
              </a:lnSpc>
              <a:spcAft>
                <a:spcPts val="600"/>
              </a:spcAft>
              <a:buSzPts val="1000"/>
              <a:buFont typeface="Wingdings" panose="05000000000000000000" pitchFamily="2" charset="2"/>
              <a:buChar char=""/>
              <a:tabLst>
                <a:tab pos="457200" algn="l"/>
              </a:tabLst>
              <a:defRPr/>
            </a:pPr>
            <a:r>
              <a:rPr lang="ja-JP" altLang="en-US" sz="2400" kern="0" dirty="0">
                <a:solidFill>
                  <a:srgbClr val="000000"/>
                </a:solidFill>
                <a:latin typeface="Verdana" panose="020B0604030504040204" pitchFamily="34" charset="0"/>
                <a:cs typeface="ＭＳ Ｐゴシック" panose="020B0600070205080204" pitchFamily="50" charset="-128"/>
              </a:rPr>
              <a:t>このような情報を</a:t>
            </a:r>
            <a:r>
              <a:rPr lang="ja-JP" altLang="ja-JP" sz="2400" kern="0" dirty="0">
                <a:solidFill>
                  <a:srgbClr val="000000"/>
                </a:solidFill>
                <a:latin typeface="Verdana" panose="020B0604030504040204" pitchFamily="34" charset="0"/>
                <a:cs typeface="ＭＳ Ｐゴシック" panose="020B0600070205080204" pitchFamily="50" charset="-128"/>
              </a:rPr>
              <a:t>配布される前に、</a:t>
            </a:r>
            <a:r>
              <a:rPr lang="ja-JP" altLang="ja-JP" sz="2400" u="sng" kern="0" dirty="0">
                <a:solidFill>
                  <a:srgbClr val="000000"/>
                </a:solidFill>
                <a:latin typeface="Verdana" panose="020B0604030504040204" pitchFamily="34" charset="0"/>
                <a:cs typeface="ＭＳ Ｐゴシック" panose="020B0600070205080204" pitchFamily="50" charset="-128"/>
              </a:rPr>
              <a:t>苗木の特別な</a:t>
            </a:r>
            <a:r>
              <a:rPr lang="ja-JP" altLang="en-US" sz="2400" u="sng" kern="0" dirty="0">
                <a:solidFill>
                  <a:srgbClr val="000000"/>
                </a:solidFill>
                <a:latin typeface="Verdana" panose="020B0604030504040204" pitchFamily="34" charset="0"/>
                <a:cs typeface="ＭＳ Ｐゴシック" panose="020B0600070205080204" pitchFamily="50" charset="-128"/>
              </a:rPr>
              <a:t>プレゼント</a:t>
            </a:r>
            <a:r>
              <a:rPr lang="ja-JP" altLang="en-US" sz="2400" kern="0" dirty="0">
                <a:solidFill>
                  <a:srgbClr val="000000"/>
                </a:solidFill>
                <a:latin typeface="Verdana" panose="020B0604030504040204" pitchFamily="34" charset="0"/>
                <a:cs typeface="ＭＳ Ｐゴシック" panose="020B0600070205080204" pitchFamily="50" charset="-128"/>
              </a:rPr>
              <a:t>を</a:t>
            </a:r>
            <a:r>
              <a:rPr lang="ja-JP" altLang="ja-JP" sz="2400" kern="0" dirty="0">
                <a:solidFill>
                  <a:srgbClr val="000000"/>
                </a:solidFill>
                <a:latin typeface="Verdana" panose="020B0604030504040204" pitchFamily="34" charset="0"/>
                <a:cs typeface="ＭＳ Ｐゴシック" panose="020B0600070205080204" pitchFamily="50" charset="-128"/>
              </a:rPr>
              <a:t>します。</a:t>
            </a:r>
            <a:endParaRPr lang="ja-JP" altLang="ja-JP" sz="2400"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74948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A0A910-9C42-4645-8411-4F12B50FD337}"/>
              </a:ext>
            </a:extLst>
          </p:cNvPr>
          <p:cNvSpPr>
            <a:spLocks noGrp="1"/>
          </p:cNvSpPr>
          <p:nvPr>
            <p:ph type="title"/>
          </p:nvPr>
        </p:nvSpPr>
        <p:spPr>
          <a:xfrm>
            <a:off x="838200" y="365125"/>
            <a:ext cx="10515600" cy="828675"/>
          </a:xfrm>
          <a:solidFill>
            <a:schemeClr val="accent6">
              <a:lumMod val="40000"/>
              <a:lumOff val="60000"/>
            </a:schemeClr>
          </a:solidFill>
        </p:spPr>
        <p:txBody>
          <a:bodyPr rtlCol="0">
            <a:normAutofit/>
          </a:bodyPr>
          <a:lstStyle/>
          <a:p>
            <a:pPr eaLnBrk="1" fontAlgn="auto" hangingPunct="1">
              <a:spcAft>
                <a:spcPts val="0"/>
              </a:spcAft>
              <a:defRPr/>
            </a:pPr>
            <a:r>
              <a:rPr lang="ja-JP" altLang="en-US" sz="4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様々なイベントを通じて支援活動を実施</a:t>
            </a:r>
          </a:p>
        </p:txBody>
      </p:sp>
      <p:pic>
        <p:nvPicPr>
          <p:cNvPr id="113667" name="Picture 2" descr="Fruitofspirit">
            <a:extLst>
              <a:ext uri="{FF2B5EF4-FFF2-40B4-BE49-F238E27FC236}">
                <a16:creationId xmlns:a16="http://schemas.microsoft.com/office/drawing/2014/main" id="{30881B19-6A0B-454D-A201-707759245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2" y="1276351"/>
            <a:ext cx="3051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descr="クラス">
            <a:extLst>
              <a:ext uri="{FF2B5EF4-FFF2-40B4-BE49-F238E27FC236}">
                <a16:creationId xmlns:a16="http://schemas.microsoft.com/office/drawing/2014/main" id="{453D4BF9-C7C8-4FA4-96AC-3BCBAC7F5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829" y="1325003"/>
            <a:ext cx="27432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4" descr="レモネード">
            <a:extLst>
              <a:ext uri="{FF2B5EF4-FFF2-40B4-BE49-F238E27FC236}">
                <a16:creationId xmlns:a16="http://schemas.microsoft.com/office/drawing/2014/main" id="{AD26CA2E-8D57-4351-8585-3FC09C57E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400" y="1343819"/>
            <a:ext cx="27590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5" descr="EvergreenElem1 ">
            <a:extLst>
              <a:ext uri="{FF2B5EF4-FFF2-40B4-BE49-F238E27FC236}">
                <a16:creationId xmlns:a16="http://schemas.microsoft.com/office/drawing/2014/main" id="{A770392E-057F-4E82-9080-199DF6CE7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796" y="4130269"/>
            <a:ext cx="38862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2E8337B2-D9D0-46D7-9A92-4884A4DF01DD}"/>
              </a:ext>
            </a:extLst>
          </p:cNvPr>
          <p:cNvSpPr txBox="1"/>
          <p:nvPr/>
        </p:nvSpPr>
        <p:spPr>
          <a:xfrm>
            <a:off x="645458" y="6055240"/>
            <a:ext cx="4965700" cy="584775"/>
          </a:xfrm>
          <a:prstGeom prst="rect">
            <a:avLst/>
          </a:prstGeom>
          <a:solidFill>
            <a:schemeClr val="accent6">
              <a:lumMod val="60000"/>
              <a:lumOff val="40000"/>
            </a:schemeClr>
          </a:solidFill>
        </p:spPr>
        <p:txBody>
          <a:bodyPr>
            <a:spAutoFit/>
          </a:bodyPr>
          <a:lstStyle/>
          <a:p>
            <a:pPr>
              <a:defRPr/>
            </a:pPr>
            <a:r>
              <a:rPr lang="ja-JP" altLang="en-US" sz="1600" dirty="0"/>
              <a:t>小学生の</a:t>
            </a:r>
            <a:r>
              <a:rPr lang="ja-JP" altLang="ja-JP" sz="1600" dirty="0"/>
              <a:t>クラスは、種子、苗、および植栽材料を提供するための資金を調達することを決めました</a:t>
            </a:r>
          </a:p>
        </p:txBody>
      </p:sp>
      <p:sp>
        <p:nvSpPr>
          <p:cNvPr id="4" name="テキスト ボックス 3">
            <a:extLst>
              <a:ext uri="{FF2B5EF4-FFF2-40B4-BE49-F238E27FC236}">
                <a16:creationId xmlns:a16="http://schemas.microsoft.com/office/drawing/2014/main" id="{2AD7F924-BFB1-4FAE-A412-494A409EBD23}"/>
              </a:ext>
            </a:extLst>
          </p:cNvPr>
          <p:cNvSpPr txBox="1"/>
          <p:nvPr/>
        </p:nvSpPr>
        <p:spPr>
          <a:xfrm>
            <a:off x="957262" y="3175095"/>
            <a:ext cx="3051175" cy="923330"/>
          </a:xfrm>
          <a:prstGeom prst="rect">
            <a:avLst/>
          </a:prstGeom>
          <a:solidFill>
            <a:schemeClr val="accent6">
              <a:lumMod val="60000"/>
              <a:lumOff val="40000"/>
            </a:schemeClr>
          </a:solidFill>
        </p:spPr>
        <p:txBody>
          <a:bodyPr>
            <a:spAutoFit/>
          </a:bodyPr>
          <a:lstStyle/>
          <a:p>
            <a:pPr>
              <a:defRPr/>
            </a:pPr>
            <a:r>
              <a:rPr lang="ja-JP" altLang="ja-JP" dirty="0"/>
              <a:t>ステファニー、</a:t>
            </a:r>
            <a:r>
              <a:rPr lang="en-US" altLang="ja-JP" dirty="0"/>
              <a:t>9</a:t>
            </a:r>
            <a:r>
              <a:rPr lang="ja-JP" altLang="ja-JP" dirty="0"/>
              <a:t>歳、マディソン、</a:t>
            </a:r>
            <a:r>
              <a:rPr lang="en-US" altLang="ja-JP" dirty="0"/>
              <a:t>7</a:t>
            </a:r>
            <a:r>
              <a:rPr lang="ja-JP" altLang="ja-JP" dirty="0"/>
              <a:t>歳は</a:t>
            </a:r>
            <a:r>
              <a:rPr lang="ja-JP" altLang="en-US" dirty="0"/>
              <a:t>絵画展・研究費寄付</a:t>
            </a:r>
          </a:p>
        </p:txBody>
      </p:sp>
      <p:sp>
        <p:nvSpPr>
          <p:cNvPr id="5" name="テキスト ボックス 4">
            <a:extLst>
              <a:ext uri="{FF2B5EF4-FFF2-40B4-BE49-F238E27FC236}">
                <a16:creationId xmlns:a16="http://schemas.microsoft.com/office/drawing/2014/main" id="{ECF2D81D-118C-493D-AEDF-B85FCC52922B}"/>
              </a:ext>
            </a:extLst>
          </p:cNvPr>
          <p:cNvSpPr txBox="1"/>
          <p:nvPr/>
        </p:nvSpPr>
        <p:spPr>
          <a:xfrm>
            <a:off x="4662488" y="3263385"/>
            <a:ext cx="3390900" cy="923925"/>
          </a:xfrm>
          <a:prstGeom prst="rect">
            <a:avLst/>
          </a:prstGeom>
          <a:solidFill>
            <a:schemeClr val="accent6">
              <a:lumMod val="60000"/>
              <a:lumOff val="40000"/>
            </a:schemeClr>
          </a:solidFill>
        </p:spPr>
        <p:txBody>
          <a:bodyPr>
            <a:spAutoFit/>
          </a:bodyPr>
          <a:lstStyle/>
          <a:p>
            <a:pPr>
              <a:defRPr/>
            </a:pPr>
            <a:r>
              <a:rPr lang="ja-JP" altLang="ja-JP" dirty="0"/>
              <a:t>ピアノの学生が環境保全と環境問題を研究</a:t>
            </a:r>
            <a:r>
              <a:rPr lang="ja-JP" altLang="en-US" dirty="0"/>
              <a:t>・</a:t>
            </a:r>
            <a:r>
              <a:rPr lang="ja-JP" altLang="ja-JP" dirty="0"/>
              <a:t>木を植えるお金を調達し、地元の慈善団体を支援</a:t>
            </a:r>
          </a:p>
        </p:txBody>
      </p:sp>
      <p:sp>
        <p:nvSpPr>
          <p:cNvPr id="7" name="テキスト ボックス 6">
            <a:extLst>
              <a:ext uri="{FF2B5EF4-FFF2-40B4-BE49-F238E27FC236}">
                <a16:creationId xmlns:a16="http://schemas.microsoft.com/office/drawing/2014/main" id="{EBBBBC03-B17B-4724-B0CB-063E00AA58FB}"/>
              </a:ext>
            </a:extLst>
          </p:cNvPr>
          <p:cNvSpPr txBox="1"/>
          <p:nvPr/>
        </p:nvSpPr>
        <p:spPr>
          <a:xfrm>
            <a:off x="8278812" y="3267495"/>
            <a:ext cx="2997200" cy="922337"/>
          </a:xfrm>
          <a:prstGeom prst="rect">
            <a:avLst/>
          </a:prstGeom>
          <a:solidFill>
            <a:schemeClr val="accent6">
              <a:lumMod val="60000"/>
              <a:lumOff val="40000"/>
            </a:schemeClr>
          </a:solidFill>
        </p:spPr>
        <p:txBody>
          <a:bodyPr>
            <a:spAutoFit/>
          </a:bodyPr>
          <a:lstStyle/>
          <a:p>
            <a:pPr>
              <a:defRPr/>
            </a:pPr>
            <a:r>
              <a:rPr lang="ja-JP" altLang="ja-JP" dirty="0"/>
              <a:t>地球の日に</a:t>
            </a:r>
            <a:r>
              <a:rPr lang="ja-JP" altLang="en-US" dirty="0"/>
              <a:t>植林</a:t>
            </a:r>
            <a:r>
              <a:rPr lang="ja-JP" altLang="ja-JP" dirty="0"/>
              <a:t>資金を調達するためにレモネードを販売することを決めました</a:t>
            </a:r>
            <a:endParaRPr lang="ja-JP" altLang="en-US" dirty="0"/>
          </a:p>
        </p:txBody>
      </p:sp>
      <p:pic>
        <p:nvPicPr>
          <p:cNvPr id="113675" name="Picture 6" descr="EvergreenElem3">
            <a:extLst>
              <a:ext uri="{FF2B5EF4-FFF2-40B4-BE49-F238E27FC236}">
                <a16:creationId xmlns:a16="http://schemas.microsoft.com/office/drawing/2014/main" id="{D9CDE34F-7A55-4AEC-8E71-6B1FEA433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4344988"/>
            <a:ext cx="329088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Picture 7" descr="EvergreenElem_2">
            <a:extLst>
              <a:ext uri="{FF2B5EF4-FFF2-40B4-BE49-F238E27FC236}">
                <a16:creationId xmlns:a16="http://schemas.microsoft.com/office/drawing/2014/main" id="{00225C90-DC0A-4441-9DF3-C383A61DC4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9938" y="4384675"/>
            <a:ext cx="1662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4EA7F186-7F98-4DB9-A41F-FC8AE3E49326}"/>
              </a:ext>
            </a:extLst>
          </p:cNvPr>
          <p:cNvSpPr txBox="1"/>
          <p:nvPr/>
        </p:nvSpPr>
        <p:spPr>
          <a:xfrm>
            <a:off x="5803900" y="6178550"/>
            <a:ext cx="5549900" cy="368300"/>
          </a:xfrm>
          <a:prstGeom prst="rect">
            <a:avLst/>
          </a:prstGeom>
          <a:solidFill>
            <a:schemeClr val="accent6">
              <a:lumMod val="60000"/>
              <a:lumOff val="40000"/>
            </a:schemeClr>
          </a:solidFill>
        </p:spPr>
        <p:txBody>
          <a:bodyPr>
            <a:spAutoFit/>
          </a:bodyPr>
          <a:lstStyle/>
          <a:p>
            <a:pPr>
              <a:defRPr/>
            </a:pPr>
            <a:r>
              <a:rPr lang="ja-JP" altLang="en-US" dirty="0"/>
              <a:t>インドの小学生が支援金を受け取って実際に植林</a:t>
            </a:r>
          </a:p>
        </p:txBody>
      </p:sp>
    </p:spTree>
    <p:extLst>
      <p:ext uri="{BB962C8B-B14F-4D97-AF65-F5344CB8AC3E}">
        <p14:creationId xmlns:p14="http://schemas.microsoft.com/office/powerpoint/2010/main" val="3343562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A595A-6E10-1C9E-C367-F98BC6DE0A38}"/>
              </a:ext>
            </a:extLst>
          </p:cNvPr>
          <p:cNvSpPr>
            <a:spLocks noGrp="1"/>
          </p:cNvSpPr>
          <p:nvPr>
            <p:ph type="title"/>
          </p:nvPr>
        </p:nvSpPr>
        <p:spPr>
          <a:xfrm>
            <a:off x="1013010" y="365125"/>
            <a:ext cx="10340789" cy="629957"/>
          </a:xfrm>
          <a:solidFill>
            <a:schemeClr val="accent6">
              <a:lumMod val="40000"/>
              <a:lumOff val="60000"/>
            </a:schemeClr>
          </a:solidFill>
        </p:spPr>
        <p:txBody>
          <a:bodyPr>
            <a:normAutofit/>
          </a:bodyPr>
          <a:lstStyle/>
          <a:p>
            <a:r>
              <a:rPr kumimoji="1" lang="ja-JP" altLang="en-US" sz="3600" dirty="0">
                <a:latin typeface="メイリオ" panose="020B0604030504040204" pitchFamily="50" charset="-128"/>
                <a:ea typeface="メイリオ" panose="020B0604030504040204" pitchFamily="50" charset="-128"/>
              </a:rPr>
              <a:t>モリンガから得られるメリット</a:t>
            </a:r>
          </a:p>
        </p:txBody>
      </p:sp>
      <p:sp>
        <p:nvSpPr>
          <p:cNvPr id="4" name="テキスト ボックス 3">
            <a:extLst>
              <a:ext uri="{FF2B5EF4-FFF2-40B4-BE49-F238E27FC236}">
                <a16:creationId xmlns:a16="http://schemas.microsoft.com/office/drawing/2014/main" id="{2758F010-7DFA-2488-73B8-6F61F0122870}"/>
              </a:ext>
            </a:extLst>
          </p:cNvPr>
          <p:cNvSpPr txBox="1"/>
          <p:nvPr/>
        </p:nvSpPr>
        <p:spPr>
          <a:xfrm>
            <a:off x="1057835" y="1166843"/>
            <a:ext cx="10295965" cy="1754326"/>
          </a:xfrm>
          <a:prstGeom prst="rect">
            <a:avLst/>
          </a:prstGeom>
          <a:solidFill>
            <a:schemeClr val="accent6">
              <a:lumMod val="20000"/>
              <a:lumOff val="80000"/>
            </a:schemeClr>
          </a:solidFill>
        </p:spPr>
        <p:txBody>
          <a:bodyPr wrap="square">
            <a:spAutoFit/>
          </a:bodyPr>
          <a:lstStyle/>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①モリンガは</a:t>
            </a:r>
            <a:r>
              <a:rPr lang="ja-JP" altLang="en-US" b="1" dirty="0">
                <a:latin typeface="メイリオ" panose="020B0604030504040204" pitchFamily="50" charset="-128"/>
                <a:ea typeface="メイリオ" panose="020B0604030504040204" pitchFamily="50" charset="-128"/>
              </a:rPr>
              <a:t>純粋なタンパク質を乾燥粉末の重量の</a:t>
            </a:r>
            <a:r>
              <a:rPr lang="en-US" altLang="ja-JP" b="1" dirty="0">
                <a:latin typeface="メイリオ" panose="020B0604030504040204" pitchFamily="50" charset="-128"/>
                <a:ea typeface="メイリオ" panose="020B0604030504040204" pitchFamily="50" charset="-128"/>
              </a:rPr>
              <a:t>25</a:t>
            </a:r>
            <a:r>
              <a:rPr lang="ja-JP" altLang="en-US" b="1" dirty="0">
                <a:latin typeface="メイリオ" panose="020B0604030504040204" pitchFamily="50" charset="-128"/>
                <a:ea typeface="メイリオ" panose="020B0604030504040204" pitchFamily="50" charset="-128"/>
              </a:rPr>
              <a:t>％を含んでいるので肉食を減らすことに役　</a:t>
            </a:r>
            <a:endParaRPr lang="en-US" altLang="ja-JP"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latin typeface="メイリオ" panose="020B0604030504040204" pitchFamily="50" charset="-128"/>
                <a:ea typeface="メイリオ" panose="020B0604030504040204" pitchFamily="50" charset="-128"/>
              </a:rPr>
              <a:t>　立つ。</a:t>
            </a:r>
            <a:r>
              <a:rPr lang="ja-JP" altLang="en-US" dirty="0">
                <a:latin typeface="メイリオ" panose="020B0604030504040204" pitchFamily="50" charset="-128"/>
                <a:ea typeface="メイリオ" panose="020B0604030504040204" pitchFamily="50" charset="-128"/>
              </a:rPr>
              <a:t>植物では珍しく、タンパク質は、すべての必須アミノ酸が含まれている</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②乳製品に不耐症で</a:t>
            </a:r>
            <a:r>
              <a:rPr lang="ja-JP" altLang="en-US" b="1" dirty="0">
                <a:latin typeface="メイリオ" panose="020B0604030504040204" pitchFamily="50" charset="-128"/>
                <a:ea typeface="メイリオ" panose="020B0604030504040204" pitchFamily="50" charset="-128"/>
              </a:rPr>
              <a:t>カルシウム不足</a:t>
            </a:r>
            <a:r>
              <a:rPr lang="ja-JP" altLang="en-US" dirty="0">
                <a:latin typeface="メイリオ" panose="020B0604030504040204" pitchFamily="50" charset="-128"/>
                <a:ea typeface="メイリオ" panose="020B0604030504040204" pitchFamily="50" charset="-128"/>
              </a:rPr>
              <a:t>に苦しんでいますか？</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　粉末モリンガ葉は、カルシウムを豊富に含んでいて、ヨーグルト、牛乳やチーズよりも多く含ま　</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　れている。カルシウムは水溶性なのでモリンガ茶からも吸収できる。</a:t>
            </a: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③</a:t>
            </a:r>
            <a:r>
              <a:rPr lang="ja-JP" altLang="en-US" b="1" dirty="0">
                <a:latin typeface="メイリオ" panose="020B0604030504040204" pitchFamily="50" charset="-128"/>
                <a:ea typeface="メイリオ" panose="020B0604030504040204" pitchFamily="50" charset="-128"/>
              </a:rPr>
              <a:t>オメガ</a:t>
            </a:r>
            <a:r>
              <a:rPr lang="en-US" altLang="ja-JP" b="1"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の摂取量のバランスを再調整し、</a:t>
            </a:r>
            <a:r>
              <a:rPr lang="ja-JP" altLang="en-US" b="1" dirty="0">
                <a:latin typeface="メイリオ" panose="020B0604030504040204" pitchFamily="50" charset="-128"/>
                <a:ea typeface="メイリオ" panose="020B0604030504040204" pitchFamily="50" charset="-128"/>
              </a:rPr>
              <a:t>心血管系の機能に効果的、</a:t>
            </a:r>
            <a:endParaRPr lang="en-US" altLang="ja-JP"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64A6C98-5B19-3E5E-546B-EDC8340100AA}"/>
              </a:ext>
            </a:extLst>
          </p:cNvPr>
          <p:cNvSpPr txBox="1"/>
          <p:nvPr/>
        </p:nvSpPr>
        <p:spPr>
          <a:xfrm>
            <a:off x="1013011" y="2921169"/>
            <a:ext cx="10385612" cy="2031325"/>
          </a:xfrm>
          <a:prstGeom prst="rect">
            <a:avLst/>
          </a:prstGeom>
          <a:solidFill>
            <a:schemeClr val="accent6">
              <a:lumMod val="20000"/>
              <a:lumOff val="80000"/>
            </a:schemeClr>
          </a:solidFill>
        </p:spPr>
        <p:txBody>
          <a:bodyPr wrap="square">
            <a:spAutoFit/>
          </a:bodyPr>
          <a:lstStyle/>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④脳：モリンガの葉は、特にオメガ</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が多く（</a:t>
            </a:r>
            <a:r>
              <a:rPr lang="en-US" altLang="ja-JP" dirty="0">
                <a:latin typeface="メイリオ" panose="020B0604030504040204" pitchFamily="50" charset="-128"/>
                <a:ea typeface="メイリオ" panose="020B0604030504040204" pitchFamily="50" charset="-128"/>
              </a:rPr>
              <a:t>1000mg</a:t>
            </a:r>
            <a:r>
              <a:rPr lang="ja-JP" altLang="en-US" dirty="0">
                <a:latin typeface="メイリオ" panose="020B0604030504040204" pitchFamily="50" charset="-128"/>
                <a:ea typeface="メイリオ" panose="020B0604030504040204" pitchFamily="50" charset="-128"/>
              </a:rPr>
              <a:t>を</a:t>
            </a:r>
            <a:r>
              <a:rPr lang="en-US" altLang="ja-JP" dirty="0">
                <a:latin typeface="メイリオ" panose="020B0604030504040204" pitchFamily="50" charset="-128"/>
                <a:ea typeface="メイリオ" panose="020B0604030504040204" pitchFamily="50" charset="-128"/>
              </a:rPr>
              <a:t>/ 100</a:t>
            </a:r>
            <a:r>
              <a:rPr lang="ja-JP" altLang="en-US" dirty="0">
                <a:latin typeface="メイリオ" panose="020B0604030504040204" pitchFamily="50" charset="-128"/>
                <a:ea typeface="メイリオ" panose="020B0604030504040204" pitchFamily="50" charset="-128"/>
              </a:rPr>
              <a:t>ｇ）オメガ</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とオメガ</a:t>
            </a:r>
            <a:r>
              <a:rPr lang="en-US" altLang="ja-JP" dirty="0">
                <a:latin typeface="メイリオ" panose="020B0604030504040204" pitchFamily="50" charset="-128"/>
                <a:ea typeface="メイリオ" panose="020B0604030504040204" pitchFamily="50" charset="-128"/>
              </a:rPr>
              <a:t>9</a:t>
            </a:r>
            <a:r>
              <a:rPr lang="ja-JP" altLang="en-US" b="1" dirty="0">
                <a:latin typeface="メイリオ" panose="020B0604030504040204" pitchFamily="50" charset="-128"/>
                <a:ea typeface="メイリオ" panose="020B0604030504040204" pitchFamily="50" charset="-128"/>
              </a:rPr>
              <a:t>これらの多価</a:t>
            </a:r>
            <a:endParaRPr lang="en-US" altLang="ja-JP"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latin typeface="メイリオ" panose="020B0604030504040204" pitchFamily="50" charset="-128"/>
                <a:ea typeface="メイリオ" panose="020B0604030504040204" pitchFamily="50" charset="-128"/>
              </a:rPr>
              <a:t>　　　不飽和脂肪酸は重要なプロセスの中心的に関与している必須脂肪酸</a:t>
            </a:r>
            <a:r>
              <a:rPr lang="ja-JP" altLang="en-US" dirty="0">
                <a:latin typeface="メイリオ" panose="020B0604030504040204" pitchFamily="50" charset="-128"/>
                <a:ea typeface="メイリオ" panose="020B0604030504040204" pitchFamily="50" charset="-128"/>
              </a:rPr>
              <a:t>を含む</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⑤そして</a:t>
            </a:r>
            <a:r>
              <a:rPr lang="ja-JP" altLang="en-US" b="1" dirty="0">
                <a:latin typeface="メイリオ" panose="020B0604030504040204" pitchFamily="50" charset="-128"/>
                <a:ea typeface="メイリオ" panose="020B0604030504040204" pitchFamily="50" charset="-128"/>
              </a:rPr>
              <a:t>ホルモン、免疫応答および抗炎症。 細胞老化、抗酸化物質のカクテルに効果を発揮</a:t>
            </a:r>
            <a:r>
              <a:rPr lang="ja-JP" altLang="en-US" dirty="0">
                <a:latin typeface="メイリオ" panose="020B0604030504040204" pitchFamily="50" charset="-128"/>
                <a:ea typeface="メイリオ" panose="020B0604030504040204" pitchFamily="50" charset="-128"/>
              </a:rPr>
              <a:t>する</a:t>
            </a: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⑥モリンガは、抗酸化物質が豊富：ビタミン</a:t>
            </a:r>
            <a:r>
              <a:rPr lang="en-US" altLang="ja-JP" dirty="0">
                <a:latin typeface="メイリオ" panose="020B0604030504040204" pitchFamily="50" charset="-128"/>
                <a:ea typeface="メイリオ" panose="020B0604030504040204" pitchFamily="50" charset="-128"/>
              </a:rPr>
              <a:t>A</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C</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E</a:t>
            </a:r>
            <a:r>
              <a:rPr lang="ja-JP" altLang="en-US" dirty="0">
                <a:latin typeface="メイリオ" panose="020B0604030504040204" pitchFamily="50" charset="-128"/>
                <a:ea typeface="メイリオ" panose="020B0604030504040204" pitchFamily="50" charset="-128"/>
              </a:rPr>
              <a:t>、ポリフェノール。これらの物質は、</a:t>
            </a:r>
            <a:r>
              <a:rPr lang="ja-JP" altLang="en-US" b="1" dirty="0">
                <a:latin typeface="メイリオ" panose="020B0604030504040204" pitchFamily="50" charset="-128"/>
                <a:ea typeface="メイリオ" panose="020B0604030504040204" pitchFamily="50" charset="-128"/>
              </a:rPr>
              <a:t>癌や心　</a:t>
            </a:r>
            <a:endParaRPr lang="en-US" altLang="ja-JP"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latin typeface="メイリオ" panose="020B0604030504040204" pitchFamily="50" charset="-128"/>
                <a:ea typeface="メイリオ" panose="020B0604030504040204" pitchFamily="50" charset="-128"/>
              </a:rPr>
              <a:t>　臓病、関節炎に、高齢化や慢性疾患から私たちの体を守る</a:t>
            </a:r>
            <a:r>
              <a:rPr lang="ja-JP" altLang="en-US" dirty="0">
                <a:latin typeface="メイリオ" panose="020B0604030504040204" pitchFamily="50" charset="-128"/>
                <a:ea typeface="メイリオ" panose="020B0604030504040204" pitchFamily="50" charset="-128"/>
              </a:rPr>
              <a:t>。私たちの体が必要とする水溶性の</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　酸化防止剤（ビタミン</a:t>
            </a:r>
            <a:r>
              <a:rPr lang="en-US" altLang="ja-JP" dirty="0">
                <a:latin typeface="メイリオ" panose="020B0604030504040204" pitchFamily="50" charset="-128"/>
                <a:ea typeface="メイリオ" panose="020B0604030504040204" pitchFamily="50" charset="-128"/>
              </a:rPr>
              <a:t>C</a:t>
            </a:r>
            <a:r>
              <a:rPr lang="ja-JP" altLang="en-US" dirty="0">
                <a:latin typeface="メイリオ" panose="020B0604030504040204" pitchFamily="50" charset="-128"/>
                <a:ea typeface="メイリオ" panose="020B0604030504040204" pitchFamily="50" charset="-128"/>
              </a:rPr>
              <a:t>やポリフェノール）と油（ビタミン</a:t>
            </a:r>
            <a:r>
              <a:rPr lang="en-US" altLang="ja-JP" dirty="0">
                <a:latin typeface="メイリオ" panose="020B0604030504040204" pitchFamily="50" charset="-128"/>
                <a:ea typeface="メイリオ" panose="020B0604030504040204" pitchFamily="50" charset="-128"/>
              </a:rPr>
              <a:t>A</a:t>
            </a:r>
            <a:r>
              <a:rPr lang="ja-JP" altLang="en-US" dirty="0">
                <a:latin typeface="メイリオ" panose="020B0604030504040204" pitchFamily="50" charset="-128"/>
                <a:ea typeface="メイリオ" panose="020B0604030504040204" pitchFamily="50" charset="-128"/>
              </a:rPr>
              <a:t>と</a:t>
            </a:r>
            <a:r>
              <a:rPr lang="en-US" altLang="ja-JP" dirty="0">
                <a:latin typeface="メイリオ" panose="020B0604030504040204" pitchFamily="50" charset="-128"/>
                <a:ea typeface="メイリオ" panose="020B0604030504040204" pitchFamily="50" charset="-128"/>
              </a:rPr>
              <a:t>E</a:t>
            </a:r>
            <a:r>
              <a:rPr lang="ja-JP" altLang="en-US" dirty="0">
                <a:latin typeface="メイリオ" panose="020B0604030504040204" pitchFamily="50" charset="-128"/>
                <a:ea typeface="メイリオ" panose="020B0604030504040204" pitchFamily="50" charset="-128"/>
              </a:rPr>
              <a:t>）との間のバランスよく含まれ　</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　ている。</a:t>
            </a:r>
            <a:endParaRPr lang="en-US" altLang="ja-JP"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5B2539A9-A354-9648-53FC-9FA36FA60724}"/>
              </a:ext>
            </a:extLst>
          </p:cNvPr>
          <p:cNvSpPr txBox="1"/>
          <p:nvPr/>
        </p:nvSpPr>
        <p:spPr>
          <a:xfrm>
            <a:off x="1057835" y="4847256"/>
            <a:ext cx="10210800" cy="1754326"/>
          </a:xfrm>
          <a:prstGeom prst="rect">
            <a:avLst/>
          </a:prstGeom>
          <a:solidFill>
            <a:schemeClr val="accent6">
              <a:lumMod val="20000"/>
              <a:lumOff val="80000"/>
            </a:schemeClr>
          </a:solidFill>
        </p:spPr>
        <p:txBody>
          <a:bodyPr wrap="square">
            <a:spAutoFit/>
          </a:bodyPr>
          <a:lstStyle/>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⑦モリンガは</a:t>
            </a:r>
            <a:r>
              <a:rPr lang="ja-JP" altLang="en-US" b="1" dirty="0">
                <a:latin typeface="メイリオ" panose="020B0604030504040204" pitchFamily="50" charset="-128"/>
                <a:ea typeface="メイリオ" panose="020B0604030504040204" pitchFamily="50" charset="-128"/>
              </a:rPr>
              <a:t>カロテノイドも非常に豊富で、特に黄斑や白内障を防ぐルテインがあり、皮膚や目　</a:t>
            </a:r>
            <a:endParaRPr lang="en-US" altLang="ja-JP"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latin typeface="メイリオ" panose="020B0604030504040204" pitchFamily="50" charset="-128"/>
                <a:ea typeface="メイリオ" panose="020B0604030504040204" pitchFamily="50" charset="-128"/>
              </a:rPr>
              <a:t>　の味方</a:t>
            </a:r>
            <a:r>
              <a:rPr lang="ja-JP" altLang="en-US" dirty="0">
                <a:latin typeface="メイリオ" panose="020B0604030504040204" pitchFamily="50" charset="-128"/>
                <a:ea typeface="メイリオ" panose="020B0604030504040204" pitchFamily="50" charset="-128"/>
              </a:rPr>
              <a:t>をします。</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⑧モリンガの葉はほとんどカフェオイルキナ酸として</a:t>
            </a:r>
            <a:r>
              <a:rPr lang="en-US" altLang="ja-JP" dirty="0">
                <a:latin typeface="メイリオ" panose="020B0604030504040204" pitchFamily="50" charset="-128"/>
                <a:ea typeface="メイリオ" panose="020B0604030504040204" pitchFamily="50" charset="-128"/>
              </a:rPr>
              <a:t>0.5〜1</a:t>
            </a:r>
            <a:r>
              <a:rPr lang="ja-JP" altLang="en-US" dirty="0">
                <a:latin typeface="メイリオ" panose="020B0604030504040204" pitchFamily="50" charset="-128"/>
                <a:ea typeface="メイリオ" panose="020B0604030504040204" pitchFamily="50" charset="-128"/>
              </a:rPr>
              <a:t>％含まれている。</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　この</a:t>
            </a:r>
            <a:r>
              <a:rPr lang="ja-JP" altLang="en-US" b="1" dirty="0">
                <a:latin typeface="メイリオ" panose="020B0604030504040204" pitchFamily="50" charset="-128"/>
                <a:ea typeface="メイリオ" panose="020B0604030504040204" pitchFamily="50" charset="-128"/>
              </a:rPr>
              <a:t>酸化防止剤は、胆汁および毒素の排泄の分泌を刺　激することによって、消化を助けます</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dirty="0">
                <a:latin typeface="メイリオ" panose="020B0604030504040204" pitchFamily="50" charset="-128"/>
                <a:ea typeface="メイリオ" panose="020B0604030504040204" pitchFamily="50" charset="-128"/>
              </a:rPr>
              <a:t>　あなたの</a:t>
            </a:r>
            <a:r>
              <a:rPr lang="ja-JP" altLang="en-US" b="1" dirty="0">
                <a:latin typeface="メイリオ" panose="020B0604030504040204" pitchFamily="50" charset="-128"/>
                <a:ea typeface="メイリオ" panose="020B0604030504040204" pitchFamily="50" charset="-128"/>
              </a:rPr>
              <a:t>肝臓に作用して、解毒作用をする</a:t>
            </a:r>
            <a:r>
              <a:rPr lang="ja-JP" altLang="en-US" dirty="0">
                <a:latin typeface="メイリオ" panose="020B0604030504040204" pitchFamily="50" charset="-128"/>
                <a:ea typeface="メイリオ" panose="020B0604030504040204" pitchFamily="50" charset="-128"/>
              </a:rPr>
              <a:t>。モリンガは、</a:t>
            </a:r>
            <a:r>
              <a:rPr lang="ja-JP" altLang="en-US" b="1" dirty="0">
                <a:latin typeface="メイリオ" panose="020B0604030504040204" pitchFamily="50" charset="-128"/>
                <a:ea typeface="メイリオ" panose="020B0604030504040204" pitchFamily="50" charset="-128"/>
              </a:rPr>
              <a:t>肝臓を効率的にすることで健康な体</a:t>
            </a:r>
            <a:endParaRPr lang="en-US" altLang="ja-JP" b="1" dirty="0">
              <a:latin typeface="メイリオ" panose="020B0604030504040204" pitchFamily="50" charset="-128"/>
              <a:ea typeface="メイリオ" panose="020B0604030504040204" pitchFamily="50" charset="-128"/>
            </a:endParaRPr>
          </a:p>
          <a:p>
            <a:pPr>
              <a:lnSpc>
                <a:spcPct val="100000"/>
              </a:lnSpc>
              <a:spcBef>
                <a:spcPct val="0"/>
              </a:spcBef>
              <a:buFontTx/>
              <a:buNone/>
            </a:pPr>
            <a:r>
              <a:rPr lang="ja-JP" altLang="en-US" b="1" dirty="0">
                <a:latin typeface="メイリオ" panose="020B0604030504040204" pitchFamily="50" charset="-128"/>
                <a:ea typeface="メイリオ" panose="020B0604030504040204" pitchFamily="50" charset="-128"/>
              </a:rPr>
              <a:t>　を維持するのに役立ちます！ </a:t>
            </a:r>
          </a:p>
        </p:txBody>
      </p:sp>
    </p:spTree>
    <p:extLst>
      <p:ext uri="{BB962C8B-B14F-4D97-AF65-F5344CB8AC3E}">
        <p14:creationId xmlns:p14="http://schemas.microsoft.com/office/powerpoint/2010/main" val="4222745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a:extLst>
              <a:ext uri="{FF2B5EF4-FFF2-40B4-BE49-F238E27FC236}">
                <a16:creationId xmlns:a16="http://schemas.microsoft.com/office/drawing/2014/main" id="{697DC398-8717-4033-8BC4-9E0002FC4F84}"/>
              </a:ext>
            </a:extLst>
          </p:cNvPr>
          <p:cNvSpPr>
            <a:spLocks noGrp="1"/>
          </p:cNvSpPr>
          <p:nvPr>
            <p:ph type="title"/>
          </p:nvPr>
        </p:nvSpPr>
        <p:spPr>
          <a:xfrm>
            <a:off x="215153" y="365125"/>
            <a:ext cx="11328400" cy="694764"/>
          </a:xfrm>
          <a:solidFill>
            <a:schemeClr val="accent6">
              <a:lumMod val="40000"/>
              <a:lumOff val="60000"/>
            </a:schemeClr>
          </a:solidFill>
          <a:ln>
            <a:solidFill>
              <a:srgbClr val="0070C0"/>
            </a:solidFill>
          </a:ln>
        </p:spPr>
        <p:txBody>
          <a:bodyPr rtlCol="0">
            <a:normAutofit fontScale="90000"/>
          </a:bodyPr>
          <a:lstStyle/>
          <a:p>
            <a:pPr eaLnBrk="1" fontAlgn="auto" hangingPunct="1">
              <a:spcAft>
                <a:spcPts val="0"/>
              </a:spcAft>
              <a:defRPr/>
            </a:pPr>
            <a:r>
              <a:rPr lang="ja-JP" altLang="en-US" dirty="0">
                <a:latin typeface="メイリオ" panose="020B0604030504040204" pitchFamily="50" charset="-128"/>
                <a:ea typeface="メイリオ" panose="020B0604030504040204" pitchFamily="50" charset="-128"/>
              </a:rPr>
              <a:t>モリンガ</a:t>
            </a:r>
            <a:r>
              <a:rPr lang="en-US" altLang="ja-JP" dirty="0">
                <a:latin typeface="メイリオ" panose="020B0604030504040204" pitchFamily="50" charset="-128"/>
                <a:ea typeface="メイリオ" panose="020B0604030504040204" pitchFamily="50" charset="-128"/>
              </a:rPr>
              <a:t>100</a:t>
            </a:r>
            <a:r>
              <a:rPr lang="ja-JP" altLang="en-US" dirty="0">
                <a:latin typeface="メイリオ" panose="020B0604030504040204" pitchFamily="50" charset="-128"/>
                <a:ea typeface="メイリオ" panose="020B0604030504040204" pitchFamily="50" charset="-128"/>
              </a:rPr>
              <a:t>億本普及にあなたもできること</a:t>
            </a:r>
          </a:p>
        </p:txBody>
      </p:sp>
      <p:sp>
        <p:nvSpPr>
          <p:cNvPr id="3" name="テキスト ボックス 2">
            <a:extLst>
              <a:ext uri="{FF2B5EF4-FFF2-40B4-BE49-F238E27FC236}">
                <a16:creationId xmlns:a16="http://schemas.microsoft.com/office/drawing/2014/main" id="{026B6109-484D-43BC-A690-172845464DA8}"/>
              </a:ext>
            </a:extLst>
          </p:cNvPr>
          <p:cNvSpPr txBox="1"/>
          <p:nvPr/>
        </p:nvSpPr>
        <p:spPr>
          <a:xfrm>
            <a:off x="215153" y="1028700"/>
            <a:ext cx="11328400" cy="5755422"/>
          </a:xfrm>
          <a:prstGeom prst="rect">
            <a:avLst/>
          </a:prstGeom>
          <a:solidFill>
            <a:schemeClr val="accent6">
              <a:lumMod val="20000"/>
              <a:lumOff val="80000"/>
            </a:schemeClr>
          </a:solidFill>
        </p:spPr>
        <p:txBody>
          <a:bodyPr>
            <a:spAutoFit/>
          </a:bodyPr>
          <a:lstStyle/>
          <a:p>
            <a:pPr eaLnBrk="1" fontAlgn="auto" hangingPunct="1">
              <a:spcBef>
                <a:spcPts val="0"/>
              </a:spcBef>
              <a:spcAft>
                <a:spcPts val="0"/>
              </a:spcAft>
              <a:defRPr/>
            </a:pPr>
            <a:r>
              <a:rPr lang="ja-JP" altLang="en-US" sz="2800" b="1" dirty="0">
                <a:solidFill>
                  <a:srgbClr val="006600"/>
                </a:solidFill>
                <a:latin typeface="メイリオ" panose="020B0604030504040204" pitchFamily="50" charset="-128"/>
                <a:ea typeface="メイリオ" panose="020B0604030504040204" pitchFamily="50" charset="-128"/>
              </a:rPr>
              <a:t>育てる</a:t>
            </a:r>
            <a:r>
              <a:rPr lang="ja-JP" altLang="en-US" sz="2800" dirty="0">
                <a:latin typeface="メイリオ" panose="020B0604030504040204" pitchFamily="50" charset="-128"/>
                <a:ea typeface="メイリオ" panose="020B0604030504040204" pitchFamily="50" charset="-128"/>
              </a:rPr>
              <a:t>⇒①自分で畑や植木鉢やプランターで育てる。</a:t>
            </a: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800" dirty="0">
                <a:latin typeface="メイリオ" panose="020B0604030504040204" pitchFamily="50" charset="-128"/>
                <a:ea typeface="メイリオ" panose="020B0604030504040204" pitchFamily="50" charset="-128"/>
              </a:rPr>
              <a:t>　　　　②モリンガを熱帯亜熱帯で植林に寄付する</a:t>
            </a: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800" b="1" dirty="0">
                <a:solidFill>
                  <a:srgbClr val="00B0F0"/>
                </a:solidFill>
                <a:latin typeface="メイリオ" panose="020B0604030504040204" pitchFamily="50" charset="-128"/>
                <a:ea typeface="メイリオ" panose="020B0604030504040204" pitchFamily="50" charset="-128"/>
              </a:rPr>
              <a:t>伝える</a:t>
            </a:r>
            <a:r>
              <a:rPr lang="ja-JP" altLang="en-US" sz="2800" dirty="0">
                <a:latin typeface="メイリオ" panose="020B0604030504040204" pitchFamily="50" charset="-128"/>
                <a:ea typeface="メイリオ" panose="020B0604030504040204" pitchFamily="50" charset="-128"/>
              </a:rPr>
              <a:t>⇒①熱帯亜熱帯地域の人に情報を伝える。</a:t>
            </a: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800" dirty="0">
                <a:latin typeface="メイリオ" panose="020B0604030504040204" pitchFamily="50" charset="-128"/>
                <a:ea typeface="メイリオ" panose="020B0604030504040204" pitchFamily="50" charset="-128"/>
              </a:rPr>
              <a:t>　　　　　メール、ＳＮＳ、メルマガなど情報発信で協力</a:t>
            </a:r>
            <a:endParaRPr lang="en-US" altLang="ja-JP" sz="28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endParaRPr lang="en-US" altLang="ja-JP" sz="2400" dirty="0">
              <a:latin typeface="+mn-lt"/>
              <a:ea typeface="+mn-ea"/>
            </a:endParaRPr>
          </a:p>
          <a:p>
            <a:pPr eaLnBrk="1" fontAlgn="auto" hangingPunct="1">
              <a:spcBef>
                <a:spcPts val="0"/>
              </a:spcBef>
              <a:spcAft>
                <a:spcPts val="0"/>
              </a:spcAft>
              <a:defRPr/>
            </a:pPr>
            <a:r>
              <a:rPr lang="ja-JP" altLang="en-US" sz="2800" b="1" dirty="0">
                <a:solidFill>
                  <a:schemeClr val="accent2">
                    <a:lumMod val="50000"/>
                  </a:schemeClr>
                </a:solidFill>
                <a:latin typeface="メイリオ" panose="020B0604030504040204" pitchFamily="50" charset="-128"/>
                <a:ea typeface="メイリオ" panose="020B0604030504040204" pitchFamily="50" charset="-128"/>
              </a:rPr>
              <a:t>行動する </a:t>
            </a:r>
            <a:r>
              <a:rPr lang="ja-JP" altLang="en-US" sz="2800" dirty="0">
                <a:latin typeface="メイリオ" panose="020B0604030504040204" pitchFamily="50" charset="-128"/>
                <a:ea typeface="メイリオ" panose="020B0604030504040204" pitchFamily="50" charset="-128"/>
              </a:rPr>
              <a:t>⇒上記地域でモリンガの苗木を寄付する</a:t>
            </a:r>
            <a:endParaRPr lang="en-US" altLang="ja-JP" sz="2400" dirty="0">
              <a:latin typeface="+mn-lt"/>
              <a:ea typeface="+mn-ea"/>
            </a:endParaRPr>
          </a:p>
          <a:p>
            <a:pPr eaLnBrk="1" fontAlgn="auto" hangingPunct="1">
              <a:spcBef>
                <a:spcPts val="0"/>
              </a:spcBef>
              <a:spcAft>
                <a:spcPts val="0"/>
              </a:spcAft>
              <a:defRPr/>
            </a:pPr>
            <a:r>
              <a:rPr lang="ja-JP" altLang="en-US" sz="2400" dirty="0">
                <a:latin typeface="+mn-lt"/>
                <a:ea typeface="+mn-ea"/>
              </a:rPr>
              <a:t>　　　</a:t>
            </a:r>
            <a:r>
              <a:rPr lang="ja-JP" altLang="en-US" sz="2400" b="1" dirty="0">
                <a:latin typeface="+mn-lt"/>
                <a:ea typeface="+mn-ea"/>
              </a:rPr>
              <a:t>⇒自分の呼吸で排出するＣＯ２をゼロに＝</a:t>
            </a:r>
            <a:r>
              <a:rPr lang="en-US" altLang="ja-JP" sz="2400" b="1" dirty="0">
                <a:latin typeface="+mn-lt"/>
                <a:ea typeface="+mn-ea"/>
              </a:rPr>
              <a:t>2</a:t>
            </a:r>
            <a:r>
              <a:rPr lang="ja-JP" altLang="en-US" sz="2400" b="1" dirty="0">
                <a:latin typeface="+mn-lt"/>
                <a:ea typeface="+mn-ea"/>
              </a:rPr>
              <a:t>本</a:t>
            </a:r>
            <a:r>
              <a:rPr lang="en-US" altLang="ja-JP" sz="2400" b="1" dirty="0">
                <a:latin typeface="+mn-lt"/>
                <a:ea typeface="+mn-ea"/>
              </a:rPr>
              <a:t>/</a:t>
            </a:r>
            <a:r>
              <a:rPr lang="ja-JP" altLang="en-US" sz="2400" b="1" dirty="0">
                <a:latin typeface="+mn-lt"/>
                <a:ea typeface="+mn-ea"/>
              </a:rPr>
              <a:t>年の参加</a:t>
            </a:r>
            <a:r>
              <a:rPr lang="ja-JP" altLang="en-US" sz="2400" b="1" dirty="0"/>
              <a:t>する</a:t>
            </a:r>
            <a:r>
              <a:rPr lang="ja-JP" altLang="en-US" sz="2400" b="1" dirty="0">
                <a:latin typeface="+mn-lt"/>
                <a:ea typeface="+mn-ea"/>
              </a:rPr>
              <a:t>＝</a:t>
            </a:r>
            <a:r>
              <a:rPr lang="en-US" altLang="ja-JP" sz="2400" b="1" dirty="0">
                <a:latin typeface="+mn-lt"/>
                <a:ea typeface="+mn-ea"/>
              </a:rPr>
              <a:t>1000</a:t>
            </a:r>
            <a:r>
              <a:rPr lang="ja-JP" altLang="en-US" sz="2400" b="1" dirty="0">
                <a:latin typeface="+mn-lt"/>
                <a:ea typeface="+mn-ea"/>
              </a:rPr>
              <a:t>円</a:t>
            </a:r>
            <a:r>
              <a:rPr lang="en-US" altLang="ja-JP" sz="2400" b="1" dirty="0">
                <a:latin typeface="+mn-lt"/>
                <a:ea typeface="+mn-ea"/>
              </a:rPr>
              <a:t>/</a:t>
            </a:r>
            <a:r>
              <a:rPr lang="ja-JP" altLang="en-US" sz="2400" b="1" dirty="0">
                <a:latin typeface="+mn-lt"/>
                <a:ea typeface="+mn-ea"/>
              </a:rPr>
              <a:t>年</a:t>
            </a:r>
            <a:endParaRPr lang="en-US" altLang="ja-JP" sz="2400" b="1" dirty="0">
              <a:latin typeface="+mn-lt"/>
              <a:ea typeface="+mn-ea"/>
            </a:endParaRPr>
          </a:p>
          <a:p>
            <a:pPr eaLnBrk="1" fontAlgn="auto" hangingPunct="1">
              <a:spcBef>
                <a:spcPts val="0"/>
              </a:spcBef>
              <a:spcAft>
                <a:spcPts val="0"/>
              </a:spcAft>
              <a:defRPr/>
            </a:pPr>
            <a:r>
              <a:rPr lang="ja-JP" altLang="en-US" sz="2400" dirty="0">
                <a:latin typeface="+mn-lt"/>
                <a:ea typeface="+mn-ea"/>
              </a:rPr>
              <a:t>　　　　　　　</a:t>
            </a:r>
            <a:r>
              <a:rPr lang="ja-JP" altLang="en-US" sz="2000" dirty="0">
                <a:latin typeface="メイリオ" panose="020B0604030504040204" pitchFamily="50" charset="-128"/>
                <a:ea typeface="メイリオ" panose="020B0604030504040204" pitchFamily="50" charset="-128"/>
              </a:rPr>
              <a:t>⇒家族みんなで参加する＝</a:t>
            </a:r>
            <a:r>
              <a:rPr lang="en-US" altLang="ja-JP" sz="2000" dirty="0">
                <a:latin typeface="メイリオ" panose="020B0604030504040204" pitchFamily="50" charset="-128"/>
                <a:ea typeface="メイリオ" panose="020B0604030504040204" pitchFamily="50" charset="-128"/>
              </a:rPr>
              <a:t>40</a:t>
            </a:r>
            <a:r>
              <a:rPr lang="ja-JP" altLang="en-US" sz="2000" dirty="0">
                <a:latin typeface="メイリオ" panose="020B0604030504040204" pitchFamily="50" charset="-128"/>
                <a:ea typeface="メイリオ" panose="020B0604030504040204" pitchFamily="50" charset="-128"/>
              </a:rPr>
              <a:t>本</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年の参加貢献＝</a:t>
            </a:r>
            <a:r>
              <a:rPr lang="en-US" altLang="ja-JP" sz="2000" dirty="0">
                <a:latin typeface="メイリオ" panose="020B0604030504040204" pitchFamily="50" charset="-128"/>
                <a:ea typeface="メイリオ" panose="020B0604030504040204" pitchFamily="50" charset="-128"/>
              </a:rPr>
              <a:t>20,000</a:t>
            </a:r>
            <a:r>
              <a:rPr lang="ja-JP" altLang="en-US" sz="2000" dirty="0">
                <a:latin typeface="メイリオ" panose="020B0604030504040204" pitchFamily="50" charset="-128"/>
                <a:ea typeface="メイリオ" panose="020B0604030504040204" pitchFamily="50" charset="-128"/>
              </a:rPr>
              <a:t>円</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年</a:t>
            </a:r>
            <a:endParaRPr lang="en-US" altLang="ja-JP" sz="20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人未満の法人　毎年</a:t>
            </a:r>
            <a:r>
              <a:rPr lang="en-US" altLang="ja-JP" sz="2000" dirty="0">
                <a:latin typeface="メイリオ" panose="020B0604030504040204" pitchFamily="50" charset="-128"/>
                <a:ea typeface="メイリオ" panose="020B0604030504040204" pitchFamily="50" charset="-128"/>
              </a:rPr>
              <a:t>100</a:t>
            </a:r>
            <a:r>
              <a:rPr lang="ja-JP" altLang="en-US" sz="2000" dirty="0">
                <a:latin typeface="メイリオ" panose="020B0604030504040204" pitchFamily="50" charset="-128"/>
                <a:ea typeface="メイリオ" panose="020B0604030504040204" pitchFamily="50" charset="-128"/>
              </a:rPr>
              <a:t>本の参加貢献＝</a:t>
            </a:r>
            <a:r>
              <a:rPr lang="en-US" altLang="ja-JP" sz="2000" dirty="0">
                <a:latin typeface="メイリオ" panose="020B0604030504040204" pitchFamily="50" charset="-128"/>
                <a:ea typeface="メイリオ" panose="020B0604030504040204" pitchFamily="50" charset="-128"/>
              </a:rPr>
              <a:t>50,000</a:t>
            </a:r>
            <a:r>
              <a:rPr lang="ja-JP" altLang="en-US" sz="2000" dirty="0">
                <a:latin typeface="メイリオ" panose="020B0604030504040204" pitchFamily="50" charset="-128"/>
                <a:ea typeface="メイリオ" panose="020B0604030504040204" pitchFamily="50" charset="-128"/>
              </a:rPr>
              <a:t>円</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年</a:t>
            </a:r>
            <a:endParaRPr lang="en-US" altLang="ja-JP" sz="20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100</a:t>
            </a:r>
            <a:r>
              <a:rPr lang="ja-JP" altLang="en-US" sz="2000" dirty="0">
                <a:latin typeface="メイリオ" panose="020B0604030504040204" pitchFamily="50" charset="-128"/>
                <a:ea typeface="メイリオ" panose="020B0604030504040204" pitchFamily="50" charset="-128"/>
              </a:rPr>
              <a:t>人未満の法人　毎年</a:t>
            </a:r>
            <a:r>
              <a:rPr lang="en-US" altLang="ja-JP" sz="2000" dirty="0">
                <a:latin typeface="メイリオ" panose="020B0604030504040204" pitchFamily="50" charset="-128"/>
                <a:ea typeface="メイリオ" panose="020B0604030504040204" pitchFamily="50" charset="-128"/>
              </a:rPr>
              <a:t>600</a:t>
            </a:r>
            <a:r>
              <a:rPr lang="ja-JP" altLang="en-US" sz="2000" dirty="0">
                <a:latin typeface="メイリオ" panose="020B0604030504040204" pitchFamily="50" charset="-128"/>
                <a:ea typeface="メイリオ" panose="020B0604030504040204" pitchFamily="50" charset="-128"/>
              </a:rPr>
              <a:t>本の参加貢献＝</a:t>
            </a:r>
            <a:r>
              <a:rPr lang="en-US" altLang="ja-JP" sz="2000" dirty="0">
                <a:latin typeface="メイリオ" panose="020B0604030504040204" pitchFamily="50" charset="-128"/>
                <a:ea typeface="メイリオ" panose="020B0604030504040204" pitchFamily="50" charset="-128"/>
              </a:rPr>
              <a:t>300,000</a:t>
            </a:r>
            <a:r>
              <a:rPr lang="ja-JP" altLang="en-US" sz="2000" dirty="0">
                <a:latin typeface="メイリオ" panose="020B0604030504040204" pitchFamily="50" charset="-128"/>
                <a:ea typeface="メイリオ" panose="020B0604030504040204" pitchFamily="50" charset="-128"/>
              </a:rPr>
              <a:t>円</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年</a:t>
            </a:r>
            <a:endParaRPr lang="en-US" altLang="ja-JP" sz="20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100</a:t>
            </a:r>
            <a:r>
              <a:rPr lang="ja-JP" altLang="en-US" sz="2000" dirty="0">
                <a:latin typeface="メイリオ" panose="020B0604030504040204" pitchFamily="50" charset="-128"/>
                <a:ea typeface="メイリオ" panose="020B0604030504040204" pitchFamily="50" charset="-128"/>
              </a:rPr>
              <a:t>人以上の法人　毎年</a:t>
            </a:r>
            <a:r>
              <a:rPr lang="en-US" altLang="ja-JP" sz="2000" dirty="0">
                <a:latin typeface="メイリオ" panose="020B0604030504040204" pitchFamily="50" charset="-128"/>
                <a:ea typeface="メイリオ" panose="020B0604030504040204" pitchFamily="50" charset="-128"/>
              </a:rPr>
              <a:t>3000</a:t>
            </a:r>
            <a:r>
              <a:rPr lang="ja-JP" altLang="en-US" sz="2000" dirty="0">
                <a:latin typeface="メイリオ" panose="020B0604030504040204" pitchFamily="50" charset="-128"/>
                <a:ea typeface="メイリオ" panose="020B0604030504040204" pitchFamily="50" charset="-128"/>
              </a:rPr>
              <a:t>本の参加貢献＝</a:t>
            </a:r>
            <a:r>
              <a:rPr lang="en-US" altLang="ja-JP" sz="2000" dirty="0">
                <a:latin typeface="メイリオ" panose="020B0604030504040204" pitchFamily="50" charset="-128"/>
                <a:ea typeface="メイリオ" panose="020B0604030504040204" pitchFamily="50" charset="-128"/>
              </a:rPr>
              <a:t>1,500,000</a:t>
            </a:r>
            <a:r>
              <a:rPr lang="ja-JP" altLang="en-US" sz="2000" dirty="0">
                <a:latin typeface="メイリオ" panose="020B0604030504040204" pitchFamily="50" charset="-128"/>
                <a:ea typeface="メイリオ" panose="020B0604030504040204" pitchFamily="50" charset="-128"/>
              </a:rPr>
              <a:t>円</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年</a:t>
            </a:r>
            <a:endParaRPr lang="en-US" altLang="ja-JP" sz="2000" dirty="0">
              <a:latin typeface="メイリオ" panose="020B0604030504040204" pitchFamily="50" charset="-128"/>
              <a:ea typeface="メイリオ" panose="020B0604030504040204" pitchFamily="50" charset="-128"/>
            </a:endParaRPr>
          </a:p>
        </p:txBody>
      </p:sp>
      <p:sp>
        <p:nvSpPr>
          <p:cNvPr id="4" name="角丸四角形吹き出し 3">
            <a:extLst>
              <a:ext uri="{FF2B5EF4-FFF2-40B4-BE49-F238E27FC236}">
                <a16:creationId xmlns:a16="http://schemas.microsoft.com/office/drawing/2014/main" id="{596005AD-A9BF-4DA3-BACA-9CADA44B58F9}"/>
              </a:ext>
            </a:extLst>
          </p:cNvPr>
          <p:cNvSpPr/>
          <p:nvPr/>
        </p:nvSpPr>
        <p:spPr>
          <a:xfrm>
            <a:off x="2196353" y="2111190"/>
            <a:ext cx="8633012" cy="694764"/>
          </a:xfrm>
          <a:prstGeom prst="wedgeRoundRectCallout">
            <a:avLst>
              <a:gd name="adj1" fmla="val -49792"/>
              <a:gd name="adj2" fmla="val -90291"/>
              <a:gd name="adj3" fmla="val 16667"/>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ja-JP" altLang="en-US" sz="2400" b="1" dirty="0">
                <a:solidFill>
                  <a:schemeClr val="accent2">
                    <a:lumMod val="50000"/>
                  </a:schemeClr>
                </a:solidFill>
                <a:latin typeface="メイリオ" panose="020B0604030504040204" pitchFamily="50" charset="-128"/>
                <a:ea typeface="メイリオ" panose="020B0604030504040204" pitchFamily="50" charset="-128"/>
              </a:rPr>
              <a:t>個人も法人も地球で住まう自らの責任として寄付植林を実行</a:t>
            </a:r>
          </a:p>
        </p:txBody>
      </p:sp>
    </p:spTree>
    <p:extLst>
      <p:ext uri="{BB962C8B-B14F-4D97-AF65-F5344CB8AC3E}">
        <p14:creationId xmlns:p14="http://schemas.microsoft.com/office/powerpoint/2010/main" val="415623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a:extLst>
              <a:ext uri="{FF2B5EF4-FFF2-40B4-BE49-F238E27FC236}">
                <a16:creationId xmlns:a16="http://schemas.microsoft.com/office/drawing/2014/main" id="{697DC398-8717-4033-8BC4-9E0002FC4F84}"/>
              </a:ext>
            </a:extLst>
          </p:cNvPr>
          <p:cNvSpPr>
            <a:spLocks noGrp="1"/>
          </p:cNvSpPr>
          <p:nvPr>
            <p:ph type="title"/>
          </p:nvPr>
        </p:nvSpPr>
        <p:spPr>
          <a:xfrm>
            <a:off x="215153" y="365125"/>
            <a:ext cx="11328400" cy="663575"/>
          </a:xfrm>
          <a:solidFill>
            <a:schemeClr val="accent6">
              <a:lumMod val="40000"/>
              <a:lumOff val="60000"/>
            </a:schemeClr>
          </a:solidFill>
          <a:ln>
            <a:solidFill>
              <a:srgbClr val="0070C0"/>
            </a:solidFill>
          </a:ln>
        </p:spPr>
        <p:txBody>
          <a:bodyPr rtlCol="0">
            <a:normAutofit fontScale="90000"/>
          </a:bodyPr>
          <a:lstStyle/>
          <a:p>
            <a:pPr eaLnBrk="1" fontAlgn="auto" hangingPunct="1">
              <a:spcAft>
                <a:spcPts val="0"/>
              </a:spcAft>
              <a:defRPr/>
            </a:pPr>
            <a:r>
              <a:rPr lang="ja-JP" altLang="en-US" sz="4000" dirty="0">
                <a:latin typeface="メイリオ" panose="020B0604030504040204" pitchFamily="50" charset="-128"/>
                <a:ea typeface="メイリオ" panose="020B0604030504040204" pitchFamily="50" charset="-128"/>
              </a:rPr>
              <a:t>モリンガ</a:t>
            </a:r>
            <a:r>
              <a:rPr lang="en-US" altLang="ja-JP" sz="4000" dirty="0">
                <a:latin typeface="メイリオ" panose="020B0604030504040204" pitchFamily="50" charset="-128"/>
                <a:ea typeface="メイリオ" panose="020B0604030504040204" pitchFamily="50" charset="-128"/>
              </a:rPr>
              <a:t>100</a:t>
            </a:r>
            <a:r>
              <a:rPr lang="ja-JP" altLang="en-US" sz="4000" dirty="0">
                <a:latin typeface="メイリオ" panose="020B0604030504040204" pitchFamily="50" charset="-128"/>
                <a:ea typeface="メイリオ" panose="020B0604030504040204" pitchFamily="50" charset="-128"/>
              </a:rPr>
              <a:t>億本普及にあなたもできること</a:t>
            </a:r>
            <a:r>
              <a:rPr lang="en-US" altLang="ja-JP" dirty="0">
                <a:latin typeface="メイリオ" panose="020B0604030504040204" pitchFamily="50" charset="-128"/>
                <a:ea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26B6109-484D-43BC-A690-172845464DA8}"/>
              </a:ext>
            </a:extLst>
          </p:cNvPr>
          <p:cNvSpPr txBox="1"/>
          <p:nvPr/>
        </p:nvSpPr>
        <p:spPr>
          <a:xfrm>
            <a:off x="215153" y="1028700"/>
            <a:ext cx="11328400" cy="2000548"/>
          </a:xfrm>
          <a:prstGeom prst="rect">
            <a:avLst/>
          </a:prstGeom>
          <a:solidFill>
            <a:schemeClr val="accent6">
              <a:lumMod val="20000"/>
              <a:lumOff val="80000"/>
            </a:schemeClr>
          </a:solidFill>
        </p:spPr>
        <p:txBody>
          <a:bodyPr>
            <a:spAutoFit/>
          </a:bodyPr>
          <a:lstStyle/>
          <a:p>
            <a:pPr eaLnBrk="1" fontAlgn="auto" hangingPunct="1">
              <a:spcBef>
                <a:spcPts val="0"/>
              </a:spcBef>
              <a:spcAft>
                <a:spcPts val="0"/>
              </a:spcAft>
              <a:defRPr/>
            </a:pPr>
            <a:r>
              <a:rPr lang="ja-JP" altLang="en-US" sz="2800" u="sng" dirty="0">
                <a:latin typeface="+mn-lt"/>
                <a:ea typeface="+mn-ea"/>
              </a:rPr>
              <a:t>❖</a:t>
            </a:r>
            <a:r>
              <a:rPr lang="ja-JP" altLang="en-US" sz="2800" u="sng" dirty="0">
                <a:latin typeface="メイリオ" panose="020B0604030504040204" pitchFamily="50" charset="-128"/>
                <a:ea typeface="メイリオ" panose="020B0604030504040204" pitchFamily="50" charset="-128"/>
              </a:rPr>
              <a:t>地球の健康と自分自身の健康に役立てる</a:t>
            </a:r>
            <a:endParaRPr lang="en-US" altLang="ja-JP" sz="2800" u="sng"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モリンガ製品の利用者になり自分の健康と間接的にモリンガ植林支援貢献</a:t>
            </a:r>
            <a:endParaRPr lang="en-US" altLang="ja-JP" sz="24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①健康管理の為に種子を購入で貢献＝</a:t>
            </a:r>
            <a:r>
              <a:rPr lang="en-US" altLang="ja-JP" sz="2400" dirty="0">
                <a:latin typeface="メイリオ" panose="020B0604030504040204" pitchFamily="50" charset="-128"/>
                <a:ea typeface="メイリオ" panose="020B0604030504040204" pitchFamily="50" charset="-128"/>
              </a:rPr>
              <a:t>100</a:t>
            </a:r>
            <a:r>
              <a:rPr lang="ja-JP" altLang="en-US" sz="2400" dirty="0">
                <a:latin typeface="メイリオ" panose="020B0604030504040204" pitchFamily="50" charset="-128"/>
                <a:ea typeface="メイリオ" panose="020B0604030504040204" pitchFamily="50" charset="-128"/>
              </a:rPr>
              <a:t>粒入り</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植林</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本＝</a:t>
            </a:r>
            <a:r>
              <a:rPr lang="en-US" altLang="ja-JP" sz="2400" dirty="0">
                <a:latin typeface="メイリオ" panose="020B0604030504040204" pitchFamily="50" charset="-128"/>
                <a:ea typeface="メイリオ" panose="020B0604030504040204" pitchFamily="50" charset="-128"/>
              </a:rPr>
              <a:t>1000</a:t>
            </a:r>
            <a:r>
              <a:rPr lang="ja-JP" altLang="en-US" sz="2400" dirty="0">
                <a:latin typeface="メイリオ" panose="020B0604030504040204" pitchFamily="50" charset="-128"/>
                <a:ea typeface="メイリオ" panose="020B0604030504040204" pitchFamily="50" charset="-128"/>
              </a:rPr>
              <a:t>円</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送税込）</a:t>
            </a:r>
            <a:endParaRPr lang="en-US" altLang="ja-JP" sz="24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②健康維持に葉の粉末購入で貢献＝</a:t>
            </a:r>
            <a:r>
              <a:rPr lang="en-US" altLang="ja-JP" sz="2400" dirty="0">
                <a:latin typeface="メイリオ" panose="020B0604030504040204" pitchFamily="50" charset="-128"/>
                <a:ea typeface="メイリオ" panose="020B0604030504040204" pitchFamily="50" charset="-128"/>
              </a:rPr>
              <a:t>100</a:t>
            </a:r>
            <a:r>
              <a:rPr lang="ja-JP" altLang="en-US" sz="2400" dirty="0" err="1">
                <a:latin typeface="メイリオ" panose="020B0604030504040204" pitchFamily="50" charset="-128"/>
                <a:ea typeface="メイリオ" panose="020B0604030504040204" pitchFamily="50" charset="-128"/>
              </a:rPr>
              <a:t>ｇ</a:t>
            </a:r>
            <a:r>
              <a:rPr lang="ja-JP" altLang="en-US" sz="2400" dirty="0">
                <a:latin typeface="メイリオ" panose="020B0604030504040204" pitchFamily="50" charset="-128"/>
                <a:ea typeface="メイリオ" panose="020B0604030504040204" pitchFamily="50" charset="-128"/>
              </a:rPr>
              <a:t>入り</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植林</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本＝</a:t>
            </a:r>
            <a:r>
              <a:rPr lang="en-US" altLang="ja-JP" sz="2400" dirty="0">
                <a:latin typeface="メイリオ" panose="020B0604030504040204" pitchFamily="50" charset="-128"/>
                <a:ea typeface="メイリオ" panose="020B0604030504040204" pitchFamily="50" charset="-128"/>
              </a:rPr>
              <a:t>2000</a:t>
            </a:r>
            <a:r>
              <a:rPr lang="ja-JP" altLang="en-US" sz="2400" dirty="0">
                <a:latin typeface="メイリオ" panose="020B0604030504040204" pitchFamily="50" charset="-128"/>
                <a:ea typeface="メイリオ" panose="020B0604030504040204" pitchFamily="50" charset="-128"/>
              </a:rPr>
              <a:t>円</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送税込）</a:t>
            </a:r>
            <a:endParaRPr lang="en-US" altLang="ja-JP" sz="2400" dirty="0">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③健康改善のために粒剤購入で貢献＝</a:t>
            </a:r>
            <a:r>
              <a:rPr lang="en-US" altLang="ja-JP" sz="2400" dirty="0">
                <a:latin typeface="メイリオ" panose="020B0604030504040204" pitchFamily="50" charset="-128"/>
                <a:ea typeface="メイリオ" panose="020B0604030504040204" pitchFamily="50" charset="-128"/>
              </a:rPr>
              <a:t>120</a:t>
            </a:r>
            <a:r>
              <a:rPr lang="ja-JP" altLang="en-US" sz="2400" dirty="0">
                <a:latin typeface="メイリオ" panose="020B0604030504040204" pitchFamily="50" charset="-128"/>
                <a:ea typeface="メイリオ" panose="020B0604030504040204" pitchFamily="50" charset="-128"/>
              </a:rPr>
              <a:t>粒入り</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植林</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本＝</a:t>
            </a:r>
            <a:r>
              <a:rPr lang="en-US" altLang="ja-JP" sz="2400" dirty="0">
                <a:latin typeface="メイリオ" panose="020B0604030504040204" pitchFamily="50" charset="-128"/>
                <a:ea typeface="メイリオ" panose="020B0604030504040204" pitchFamily="50" charset="-128"/>
              </a:rPr>
              <a:t>2500</a:t>
            </a:r>
            <a:r>
              <a:rPr lang="ja-JP" altLang="en-US" sz="2400" dirty="0">
                <a:latin typeface="メイリオ" panose="020B0604030504040204" pitchFamily="50" charset="-128"/>
                <a:ea typeface="メイリオ" panose="020B0604030504040204" pitchFamily="50" charset="-128"/>
              </a:rPr>
              <a:t>円</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送料税込）</a:t>
            </a:r>
            <a:endParaRPr lang="en-US" altLang="ja-JP" sz="24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67B367D0-E5FD-5240-C983-9B54F1EF3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3063396"/>
            <a:ext cx="6096851" cy="3429479"/>
          </a:xfrm>
          <a:prstGeom prst="rect">
            <a:avLst/>
          </a:prstGeom>
        </p:spPr>
      </p:pic>
      <p:pic>
        <p:nvPicPr>
          <p:cNvPr id="7" name="図 6">
            <a:extLst>
              <a:ext uri="{FF2B5EF4-FFF2-40B4-BE49-F238E27FC236}">
                <a16:creationId xmlns:a16="http://schemas.microsoft.com/office/drawing/2014/main" id="{7DBE87AB-BCF4-B0E9-8C7C-BDD21F179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777" y="3029247"/>
            <a:ext cx="6096851" cy="3429479"/>
          </a:xfrm>
          <a:prstGeom prst="rect">
            <a:avLst/>
          </a:prstGeom>
        </p:spPr>
      </p:pic>
    </p:spTree>
    <p:extLst>
      <p:ext uri="{BB962C8B-B14F-4D97-AF65-F5344CB8AC3E}">
        <p14:creationId xmlns:p14="http://schemas.microsoft.com/office/powerpoint/2010/main" val="3022909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33192B-8508-4172-B13C-B3938C7C0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500" y="1845764"/>
            <a:ext cx="4798490" cy="3601516"/>
          </a:xfrm>
          <a:prstGeom prst="rect">
            <a:avLst/>
          </a:prstGeom>
        </p:spPr>
      </p:pic>
      <p:sp>
        <p:nvSpPr>
          <p:cNvPr id="4" name="テキスト ボックス 3">
            <a:extLst>
              <a:ext uri="{FF2B5EF4-FFF2-40B4-BE49-F238E27FC236}">
                <a16:creationId xmlns:a16="http://schemas.microsoft.com/office/drawing/2014/main" id="{8EBD59F6-6854-4A82-A11A-8B26751B3D3A}"/>
              </a:ext>
            </a:extLst>
          </p:cNvPr>
          <p:cNvSpPr txBox="1"/>
          <p:nvPr/>
        </p:nvSpPr>
        <p:spPr>
          <a:xfrm>
            <a:off x="1748118" y="1037895"/>
            <a:ext cx="8516470" cy="707886"/>
          </a:xfrm>
          <a:prstGeom prst="rect">
            <a:avLst/>
          </a:prstGeom>
          <a:solidFill>
            <a:schemeClr val="accent5">
              <a:lumMod val="40000"/>
              <a:lumOff val="60000"/>
            </a:schemeClr>
          </a:solidFill>
        </p:spPr>
        <p:txBody>
          <a:bodyPr wrap="square" rtlCol="0">
            <a:spAutoFit/>
          </a:bodyPr>
          <a:lstStyle/>
          <a:p>
            <a:r>
              <a:rPr kumimoji="1" lang="ja-JP" altLang="en-US" sz="4000" dirty="0">
                <a:latin typeface="メイリオ" panose="020B0604030504040204" pitchFamily="50" charset="-128"/>
                <a:ea typeface="メイリオ" panose="020B0604030504040204" pitchFamily="50" charset="-128"/>
              </a:rPr>
              <a:t>　　　あなたの地球大丈夫？</a:t>
            </a:r>
          </a:p>
        </p:txBody>
      </p:sp>
      <p:sp>
        <p:nvSpPr>
          <p:cNvPr id="5" name="テキスト ボックス 4">
            <a:extLst>
              <a:ext uri="{FF2B5EF4-FFF2-40B4-BE49-F238E27FC236}">
                <a16:creationId xmlns:a16="http://schemas.microsoft.com/office/drawing/2014/main" id="{34E9FD8D-A56D-46DE-B5A6-4B8ABF346C2D}"/>
              </a:ext>
            </a:extLst>
          </p:cNvPr>
          <p:cNvSpPr txBox="1"/>
          <p:nvPr/>
        </p:nvSpPr>
        <p:spPr>
          <a:xfrm>
            <a:off x="1927412" y="5494508"/>
            <a:ext cx="8516470" cy="707886"/>
          </a:xfrm>
          <a:prstGeom prst="rect">
            <a:avLst/>
          </a:prstGeom>
          <a:solidFill>
            <a:schemeClr val="accent5">
              <a:lumMod val="40000"/>
              <a:lumOff val="60000"/>
            </a:schemeClr>
          </a:solidFill>
        </p:spPr>
        <p:txBody>
          <a:bodyPr wrap="square" rtlCol="0">
            <a:spAutoFit/>
          </a:bodyPr>
          <a:lstStyle/>
          <a:p>
            <a:r>
              <a:rPr kumimoji="1" lang="ja-JP" altLang="en-US" sz="4000" dirty="0">
                <a:latin typeface="メイリオ" panose="020B0604030504040204" pitchFamily="50" charset="-128"/>
                <a:ea typeface="メイリオ" panose="020B0604030504040204" pitchFamily="50" charset="-128"/>
              </a:rPr>
              <a:t>　　　子供たちの時代も大丈夫？</a:t>
            </a:r>
          </a:p>
        </p:txBody>
      </p:sp>
      <p:sp>
        <p:nvSpPr>
          <p:cNvPr id="9" name="吹き出し: 下矢印 8">
            <a:extLst>
              <a:ext uri="{FF2B5EF4-FFF2-40B4-BE49-F238E27FC236}">
                <a16:creationId xmlns:a16="http://schemas.microsoft.com/office/drawing/2014/main" id="{663896CC-D7BA-495B-A910-0525B0A6D30C}"/>
              </a:ext>
            </a:extLst>
          </p:cNvPr>
          <p:cNvSpPr/>
          <p:nvPr/>
        </p:nvSpPr>
        <p:spPr>
          <a:xfrm>
            <a:off x="806824" y="2294803"/>
            <a:ext cx="2008094" cy="1057835"/>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ja-JP" b="1" dirty="0"/>
              <a:t>1950</a:t>
            </a:r>
            <a:r>
              <a:rPr kumimoji="1" lang="ja-JP" altLang="en-US" b="1" dirty="0"/>
              <a:t>年世界人口</a:t>
            </a:r>
            <a:endParaRPr kumimoji="1" lang="en-US" altLang="ja-JP" b="1" dirty="0"/>
          </a:p>
          <a:p>
            <a:r>
              <a:rPr lang="ja-JP" altLang="en-US" b="1" dirty="0"/>
              <a:t>約</a:t>
            </a:r>
            <a:r>
              <a:rPr lang="en-US" altLang="ja-JP" b="1" dirty="0"/>
              <a:t>25</a:t>
            </a:r>
            <a:r>
              <a:rPr lang="ja-JP" altLang="en-US" b="1" dirty="0"/>
              <a:t>億人</a:t>
            </a:r>
            <a:endParaRPr kumimoji="1" lang="ja-JP" altLang="en-US" b="1" dirty="0"/>
          </a:p>
        </p:txBody>
      </p:sp>
      <p:sp>
        <p:nvSpPr>
          <p:cNvPr id="10" name="正方形/長方形 9">
            <a:extLst>
              <a:ext uri="{FF2B5EF4-FFF2-40B4-BE49-F238E27FC236}">
                <a16:creationId xmlns:a16="http://schemas.microsoft.com/office/drawing/2014/main" id="{4DECF50A-DB65-4FE7-A009-B6D1A5A71688}"/>
              </a:ext>
            </a:extLst>
          </p:cNvPr>
          <p:cNvSpPr/>
          <p:nvPr/>
        </p:nvSpPr>
        <p:spPr>
          <a:xfrm>
            <a:off x="820271" y="3671454"/>
            <a:ext cx="1981200" cy="70788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en-US" altLang="ja-JP" b="1" dirty="0"/>
              <a:t>2020</a:t>
            </a:r>
            <a:r>
              <a:rPr kumimoji="1" lang="ja-JP" altLang="en-US" b="1" dirty="0"/>
              <a:t>年世界人口</a:t>
            </a:r>
            <a:endParaRPr kumimoji="1" lang="en-US" altLang="ja-JP" b="1" dirty="0"/>
          </a:p>
          <a:p>
            <a:pPr algn="ctr"/>
            <a:r>
              <a:rPr lang="ja-JP" altLang="en-US" b="1" dirty="0"/>
              <a:t>約</a:t>
            </a:r>
            <a:r>
              <a:rPr lang="en-US" altLang="ja-JP" b="1" dirty="0"/>
              <a:t>78</a:t>
            </a:r>
            <a:r>
              <a:rPr lang="ja-JP" altLang="en-US" b="1" dirty="0"/>
              <a:t>億人</a:t>
            </a:r>
            <a:endParaRPr kumimoji="1" lang="ja-JP" altLang="en-US" b="1" dirty="0"/>
          </a:p>
        </p:txBody>
      </p:sp>
      <p:pic>
        <p:nvPicPr>
          <p:cNvPr id="12" name="図 11">
            <a:extLst>
              <a:ext uri="{FF2B5EF4-FFF2-40B4-BE49-F238E27FC236}">
                <a16:creationId xmlns:a16="http://schemas.microsoft.com/office/drawing/2014/main" id="{840D45B7-EBA6-4EB9-9AE6-470A302D6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494" y="1944021"/>
            <a:ext cx="3583099" cy="2609691"/>
          </a:xfrm>
          <a:prstGeom prst="rect">
            <a:avLst/>
          </a:prstGeom>
        </p:spPr>
      </p:pic>
      <p:sp>
        <p:nvSpPr>
          <p:cNvPr id="2" name="テキスト ボックス 1">
            <a:extLst>
              <a:ext uri="{FF2B5EF4-FFF2-40B4-BE49-F238E27FC236}">
                <a16:creationId xmlns:a16="http://schemas.microsoft.com/office/drawing/2014/main" id="{FFBF034A-DF59-6672-ADE9-A76FA90483CD}"/>
              </a:ext>
            </a:extLst>
          </p:cNvPr>
          <p:cNvSpPr txBox="1"/>
          <p:nvPr/>
        </p:nvSpPr>
        <p:spPr>
          <a:xfrm>
            <a:off x="820271" y="4553712"/>
            <a:ext cx="2008095" cy="523220"/>
          </a:xfrm>
          <a:prstGeom prst="rect">
            <a:avLst/>
          </a:prstGeom>
          <a:solidFill>
            <a:schemeClr val="accent6">
              <a:lumMod val="20000"/>
              <a:lumOff val="80000"/>
            </a:schemeClr>
          </a:solidFill>
        </p:spPr>
        <p:txBody>
          <a:bodyPr wrap="square" rtlCol="0">
            <a:spAutoFit/>
          </a:bodyPr>
          <a:lstStyle/>
          <a:p>
            <a:r>
              <a:rPr kumimoji="1" lang="en-US" altLang="ja-JP" sz="2800" dirty="0">
                <a:latin typeface="メイリオ" panose="020B0604030504040204" pitchFamily="50" charset="-128"/>
                <a:ea typeface="メイリオ" panose="020B0604030504040204" pitchFamily="50" charset="-128"/>
              </a:rPr>
              <a:t>3.12</a:t>
            </a:r>
            <a:r>
              <a:rPr kumimoji="1" lang="ja-JP" altLang="en-US" sz="2800" dirty="0">
                <a:latin typeface="メイリオ" panose="020B0604030504040204" pitchFamily="50" charset="-128"/>
                <a:ea typeface="メイリオ" panose="020B0604030504040204" pitchFamily="50" charset="-128"/>
              </a:rPr>
              <a:t>倍</a:t>
            </a:r>
          </a:p>
        </p:txBody>
      </p:sp>
      <p:sp>
        <p:nvSpPr>
          <p:cNvPr id="6" name="テキスト ボックス 5">
            <a:extLst>
              <a:ext uri="{FF2B5EF4-FFF2-40B4-BE49-F238E27FC236}">
                <a16:creationId xmlns:a16="http://schemas.microsoft.com/office/drawing/2014/main" id="{8772FC06-C4A9-47A2-28EE-8A5D1D048C54}"/>
              </a:ext>
            </a:extLst>
          </p:cNvPr>
          <p:cNvSpPr txBox="1"/>
          <p:nvPr/>
        </p:nvSpPr>
        <p:spPr>
          <a:xfrm>
            <a:off x="475128" y="170329"/>
            <a:ext cx="4312025" cy="584775"/>
          </a:xfrm>
          <a:prstGeom prst="rect">
            <a:avLst/>
          </a:prstGeom>
          <a:solidFill>
            <a:schemeClr val="accent4">
              <a:lumMod val="60000"/>
              <a:lumOff val="40000"/>
            </a:schemeClr>
          </a:solidFill>
        </p:spPr>
        <p:txBody>
          <a:bodyPr wrap="square" rtlCol="0">
            <a:spAutoFit/>
          </a:bodyPr>
          <a:lstStyle/>
          <a:p>
            <a:r>
              <a:rPr kumimoji="1" lang="ja-JP" altLang="en-US" sz="3200" b="1" dirty="0">
                <a:latin typeface="メイリオ" panose="020B0604030504040204" pitchFamily="50" charset="-128"/>
                <a:ea typeface="メイリオ" panose="020B0604030504040204" pitchFamily="50" charset="-128"/>
              </a:rPr>
              <a:t>２．現在の問題点</a:t>
            </a:r>
          </a:p>
        </p:txBody>
      </p:sp>
    </p:spTree>
    <p:extLst>
      <p:ext uri="{BB962C8B-B14F-4D97-AF65-F5344CB8AC3E}">
        <p14:creationId xmlns:p14="http://schemas.microsoft.com/office/powerpoint/2010/main" val="3309107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考の吹き出し: 雲形 2">
            <a:extLst>
              <a:ext uri="{FF2B5EF4-FFF2-40B4-BE49-F238E27FC236}">
                <a16:creationId xmlns:a16="http://schemas.microsoft.com/office/drawing/2014/main" id="{7EFAFB5E-23EA-43E2-9B2A-EF5984E70238}"/>
              </a:ext>
            </a:extLst>
          </p:cNvPr>
          <p:cNvSpPr/>
          <p:nvPr/>
        </p:nvSpPr>
        <p:spPr>
          <a:xfrm>
            <a:off x="1613647" y="44823"/>
            <a:ext cx="9538447" cy="5791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8AAFF06-153F-4599-91BC-A725BFE4A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986" y="896471"/>
            <a:ext cx="5814602" cy="3948587"/>
          </a:xfrm>
          <a:prstGeom prst="rect">
            <a:avLst/>
          </a:prstGeom>
        </p:spPr>
      </p:pic>
    </p:spTree>
    <p:extLst>
      <p:ext uri="{BB962C8B-B14F-4D97-AF65-F5344CB8AC3E}">
        <p14:creationId xmlns:p14="http://schemas.microsoft.com/office/powerpoint/2010/main" val="3701470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AD09A9-3596-4104-84DB-6BA35F9B1F15}"/>
              </a:ext>
            </a:extLst>
          </p:cNvPr>
          <p:cNvSpPr>
            <a:spLocks noGrp="1"/>
          </p:cNvSpPr>
          <p:nvPr>
            <p:ph type="title"/>
          </p:nvPr>
        </p:nvSpPr>
        <p:spPr>
          <a:xfrm>
            <a:off x="838200" y="365125"/>
            <a:ext cx="10515600" cy="887039"/>
          </a:xfrm>
          <a:solidFill>
            <a:schemeClr val="accent5">
              <a:lumMod val="60000"/>
              <a:lumOff val="40000"/>
            </a:schemeClr>
          </a:solidFill>
        </p:spPr>
        <p:txBody>
          <a:bodyPr>
            <a:normAutofit/>
          </a:bodyPr>
          <a:lstStyle/>
          <a:p>
            <a:r>
              <a:rPr lang="ja-JP" altLang="en-US" sz="4000" b="1" dirty="0"/>
              <a:t>　　地球の現実を知って、未来に備える！</a:t>
            </a:r>
            <a:endParaRPr kumimoji="1" lang="ja-JP" altLang="en-US" sz="4000" b="1" dirty="0"/>
          </a:p>
        </p:txBody>
      </p:sp>
      <p:sp>
        <p:nvSpPr>
          <p:cNvPr id="3" name="コンテンツ プレースホルダー 2">
            <a:extLst>
              <a:ext uri="{FF2B5EF4-FFF2-40B4-BE49-F238E27FC236}">
                <a16:creationId xmlns:a16="http://schemas.microsoft.com/office/drawing/2014/main" id="{1C31F07C-6052-4F4B-9D80-6F1CD1228FE3}"/>
              </a:ext>
            </a:extLst>
          </p:cNvPr>
          <p:cNvSpPr>
            <a:spLocks noGrp="1"/>
          </p:cNvSpPr>
          <p:nvPr>
            <p:ph idx="1"/>
          </p:nvPr>
        </p:nvSpPr>
        <p:spPr>
          <a:xfrm>
            <a:off x="838200" y="1502897"/>
            <a:ext cx="10515600" cy="4351338"/>
          </a:xfrm>
        </p:spPr>
        <p:txBody>
          <a:bodyPr>
            <a:normAutofit/>
          </a:bodyPr>
          <a:lstStyle/>
          <a:p>
            <a:r>
              <a:rPr kumimoji="1" lang="en-US" altLang="ja-JP" dirty="0"/>
              <a:t>20</a:t>
            </a:r>
            <a:r>
              <a:rPr kumimoji="1" lang="ja-JP" altLang="en-US" dirty="0"/>
              <a:t>世紀、人類による資源の略奪と破壊</a:t>
            </a:r>
            <a:endParaRPr kumimoji="1" lang="en-US" altLang="ja-JP" dirty="0"/>
          </a:p>
          <a:p>
            <a:pPr marL="0" indent="0">
              <a:buNone/>
            </a:pPr>
            <a:r>
              <a:rPr lang="ja-JP" altLang="en-US" dirty="0"/>
              <a:t>　</a:t>
            </a:r>
            <a:r>
              <a:rPr lang="en-US" altLang="ja-JP" b="1" dirty="0">
                <a:latin typeface="メイリオ" panose="020B0604030504040204" pitchFamily="50" charset="-128"/>
                <a:ea typeface="メイリオ" panose="020B0604030504040204" pitchFamily="50" charset="-128"/>
              </a:rPr>
              <a:t>1950</a:t>
            </a:r>
            <a:r>
              <a:rPr lang="ja-JP" altLang="en-US" b="1" dirty="0">
                <a:latin typeface="メイリオ" panose="020B0604030504040204" pitchFamily="50" charset="-128"/>
                <a:ea typeface="メイリオ" panose="020B0604030504040204" pitchFamily="50" charset="-128"/>
              </a:rPr>
              <a:t>年から</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年間の消費の拡大状況</a:t>
            </a:r>
            <a:endParaRPr kumimoji="1" lang="en-US" altLang="ja-JP" b="1"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消失する森林資源→木材消費量</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倍、紙の消費量</a:t>
            </a:r>
            <a:r>
              <a:rPr kumimoji="1" lang="en-US" altLang="ja-JP" dirty="0">
                <a:latin typeface="メイリオ" panose="020B0604030504040204" pitchFamily="50" charset="-128"/>
                <a:ea typeface="メイリオ" panose="020B0604030504040204" pitchFamily="50" charset="-128"/>
              </a:rPr>
              <a:t>6</a:t>
            </a:r>
            <a:r>
              <a:rPr kumimoji="1" lang="ja-JP" altLang="en-US" dirty="0">
                <a:latin typeface="メイリオ" panose="020B0604030504040204" pitchFamily="50" charset="-128"/>
                <a:ea typeface="メイリオ" panose="020B0604030504040204" pitchFamily="50" charset="-128"/>
              </a:rPr>
              <a:t>倍</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漁業資源の減少→漁獲量は</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倍</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穀物の消費量→</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倍</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化石燃料の消費量→</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倍</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世界人口</a:t>
            </a:r>
            <a:r>
              <a:rPr lang="en-US" altLang="ja-JP" dirty="0">
                <a:latin typeface="メイリオ" panose="020B0604030504040204" pitchFamily="50" charset="-128"/>
                <a:ea typeface="メイリオ" panose="020B0604030504040204" pitchFamily="50" charset="-128"/>
              </a:rPr>
              <a:t>1950</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25</a:t>
            </a:r>
            <a:r>
              <a:rPr lang="ja-JP" altLang="en-US" dirty="0">
                <a:latin typeface="メイリオ" panose="020B0604030504040204" pitchFamily="50" charset="-128"/>
                <a:ea typeface="メイリオ" panose="020B0604030504040204" pitchFamily="50" charset="-128"/>
              </a:rPr>
              <a:t>億人→</a:t>
            </a:r>
            <a:r>
              <a:rPr lang="en-US" altLang="ja-JP" dirty="0">
                <a:latin typeface="メイリオ" panose="020B0604030504040204" pitchFamily="50" charset="-128"/>
                <a:ea typeface="メイリオ" panose="020B0604030504040204" pitchFamily="50" charset="-128"/>
              </a:rPr>
              <a:t>61</a:t>
            </a:r>
            <a:r>
              <a:rPr lang="ja-JP" altLang="en-US" dirty="0">
                <a:latin typeface="メイリオ" panose="020B0604030504040204" pitchFamily="50" charset="-128"/>
                <a:ea typeface="メイリオ" panose="020B0604030504040204" pitchFamily="50" charset="-128"/>
              </a:rPr>
              <a:t>億人→</a:t>
            </a:r>
            <a:endParaRPr lang="en-US" altLang="ja-JP" dirty="0">
              <a:latin typeface="メイリオ" panose="020B0604030504040204" pitchFamily="50" charset="-128"/>
              <a:ea typeface="メイリオ" panose="020B0604030504040204" pitchFamily="50" charset="-128"/>
            </a:endParaRPr>
          </a:p>
          <a:p>
            <a:pPr marL="0" indent="0">
              <a:buNone/>
            </a:pP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79</a:t>
            </a:r>
            <a:r>
              <a:rPr kumimoji="1" lang="ja-JP" altLang="en-US" dirty="0">
                <a:latin typeface="メイリオ" panose="020B0604030504040204" pitchFamily="50" charset="-128"/>
                <a:ea typeface="メイリオ" panose="020B0604030504040204" pitchFamily="50" charset="-128"/>
              </a:rPr>
              <a:t>億人</a:t>
            </a:r>
          </a:p>
        </p:txBody>
      </p:sp>
      <p:pic>
        <p:nvPicPr>
          <p:cNvPr id="5" name="図 4">
            <a:extLst>
              <a:ext uri="{FF2B5EF4-FFF2-40B4-BE49-F238E27FC236}">
                <a16:creationId xmlns:a16="http://schemas.microsoft.com/office/drawing/2014/main" id="{8D113CF7-ED5F-4432-9C3F-253C2FB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918" y="2920036"/>
            <a:ext cx="4347882" cy="3184932"/>
          </a:xfrm>
          <a:prstGeom prst="rect">
            <a:avLst/>
          </a:prstGeom>
        </p:spPr>
      </p:pic>
      <p:sp>
        <p:nvSpPr>
          <p:cNvPr id="4" name="フローチャート: 代替処理 3">
            <a:extLst>
              <a:ext uri="{FF2B5EF4-FFF2-40B4-BE49-F238E27FC236}">
                <a16:creationId xmlns:a16="http://schemas.microsoft.com/office/drawing/2014/main" id="{DBC032F4-8A61-4E68-A9B1-5930060D28DF}"/>
              </a:ext>
            </a:extLst>
          </p:cNvPr>
          <p:cNvSpPr/>
          <p:nvPr/>
        </p:nvSpPr>
        <p:spPr>
          <a:xfrm>
            <a:off x="1348509" y="5603502"/>
            <a:ext cx="5403273" cy="63864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メイリオ" panose="020B0604030504040204" pitchFamily="50" charset="-128"/>
                <a:ea typeface="メイリオ" panose="020B0604030504040204" pitchFamily="50" charset="-128"/>
              </a:rPr>
              <a:t>人口の増加と資源消費の増大</a:t>
            </a:r>
          </a:p>
        </p:txBody>
      </p:sp>
    </p:spTree>
    <p:extLst>
      <p:ext uri="{BB962C8B-B14F-4D97-AF65-F5344CB8AC3E}">
        <p14:creationId xmlns:p14="http://schemas.microsoft.com/office/powerpoint/2010/main" val="110967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吹き出し: 右矢印 3">
            <a:extLst>
              <a:ext uri="{FF2B5EF4-FFF2-40B4-BE49-F238E27FC236}">
                <a16:creationId xmlns:a16="http://schemas.microsoft.com/office/drawing/2014/main" id="{184C7D28-C90C-4552-94CC-B79214E6D7D6}"/>
              </a:ext>
            </a:extLst>
          </p:cNvPr>
          <p:cNvSpPr/>
          <p:nvPr/>
        </p:nvSpPr>
        <p:spPr>
          <a:xfrm>
            <a:off x="1013012" y="2474259"/>
            <a:ext cx="4921623" cy="3003176"/>
          </a:xfrm>
          <a:prstGeom prst="right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2E22CA8-D4A6-4CD3-B767-3C7DCCD204AA}"/>
              </a:ext>
            </a:extLst>
          </p:cNvPr>
          <p:cNvSpPr>
            <a:spLocks noGrp="1"/>
          </p:cNvSpPr>
          <p:nvPr>
            <p:ph type="title"/>
          </p:nvPr>
        </p:nvSpPr>
        <p:spPr>
          <a:xfrm>
            <a:off x="838200" y="365126"/>
            <a:ext cx="10515600" cy="1071764"/>
          </a:xfr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a:normAutofit/>
          </a:bodyPr>
          <a:lstStyle/>
          <a:p>
            <a:r>
              <a:rPr kumimoji="1" lang="ja-JP" altLang="en-US" sz="4000" b="1" dirty="0"/>
              <a:t>　　　地球の、いま、起こっている課題</a:t>
            </a:r>
          </a:p>
        </p:txBody>
      </p:sp>
      <p:sp>
        <p:nvSpPr>
          <p:cNvPr id="3" name="テキスト ボックス 2">
            <a:extLst>
              <a:ext uri="{FF2B5EF4-FFF2-40B4-BE49-F238E27FC236}">
                <a16:creationId xmlns:a16="http://schemas.microsoft.com/office/drawing/2014/main" id="{56F7879D-D35D-4DA4-AB6D-C4F8C07F652D}"/>
              </a:ext>
            </a:extLst>
          </p:cNvPr>
          <p:cNvSpPr txBox="1"/>
          <p:nvPr/>
        </p:nvSpPr>
        <p:spPr>
          <a:xfrm>
            <a:off x="977153" y="1630228"/>
            <a:ext cx="10201835" cy="3847207"/>
          </a:xfrm>
          <a:prstGeom prst="rect">
            <a:avLst/>
          </a:prstGeom>
          <a:noFill/>
        </p:spPr>
        <p:txBody>
          <a:bodyPr wrap="square" rtlCol="0">
            <a:spAutoFit/>
          </a:bodyPr>
          <a:lstStyle/>
          <a:p>
            <a:r>
              <a:rPr kumimoji="1" lang="en-US" altLang="ja-JP" sz="2400" b="1" dirty="0">
                <a:latin typeface="メイリオ" panose="020B0604030504040204" pitchFamily="50" charset="-128"/>
                <a:ea typeface="メイリオ" panose="020B0604030504040204" pitchFamily="50" charset="-128"/>
              </a:rPr>
              <a:t>20</a:t>
            </a:r>
            <a:r>
              <a:rPr kumimoji="1" lang="ja-JP" altLang="en-US" sz="2400" b="1" dirty="0">
                <a:latin typeface="メイリオ" panose="020B0604030504040204" pitchFamily="50" charset="-128"/>
                <a:ea typeface="メイリオ" panose="020B0604030504040204" pitchFamily="50" charset="-128"/>
              </a:rPr>
              <a:t>世紀の負の遺産</a:t>
            </a:r>
            <a:endParaRPr kumimoji="1" lang="en-US" altLang="ja-JP" sz="2400" b="1" dirty="0">
              <a:latin typeface="メイリオ" panose="020B0604030504040204" pitchFamily="50" charset="-128"/>
              <a:ea typeface="メイリオ" panose="020B0604030504040204" pitchFamily="50" charset="-128"/>
            </a:endParaRPr>
          </a:p>
          <a:p>
            <a:r>
              <a:rPr lang="ja-JP" altLang="en-US" sz="2800" b="1" dirty="0">
                <a:latin typeface="メイリオ" panose="020B0604030504040204" pitchFamily="50" charset="-128"/>
                <a:ea typeface="メイリオ" panose="020B0604030504040204" pitchFamily="50" charset="-128"/>
              </a:rPr>
              <a:t>人類が大地とこの地球から行ったあくなき略奪と破壊から転換</a:t>
            </a:r>
            <a:endParaRPr lang="en-US" altLang="ja-JP" sz="2800" b="1" dirty="0">
              <a:latin typeface="メイリオ" panose="020B0604030504040204" pitchFamily="50" charset="-128"/>
              <a:ea typeface="メイリオ" panose="020B0604030504040204" pitchFamily="50" charset="-128"/>
            </a:endParaRPr>
          </a:p>
          <a:p>
            <a:r>
              <a:rPr kumimoji="1" lang="ja-JP" altLang="en-US" sz="3200" b="1" dirty="0">
                <a:solidFill>
                  <a:schemeClr val="accent2">
                    <a:lumMod val="50000"/>
                  </a:schemeClr>
                </a:solidFill>
              </a:rPr>
              <a:t>消失する森林</a:t>
            </a:r>
            <a:endParaRPr kumimoji="1" lang="en-US" altLang="ja-JP" sz="3200" b="1" dirty="0">
              <a:solidFill>
                <a:schemeClr val="accent2">
                  <a:lumMod val="50000"/>
                </a:schemeClr>
              </a:solidFill>
            </a:endParaRPr>
          </a:p>
          <a:p>
            <a:r>
              <a:rPr lang="ja-JP" altLang="en-US" sz="3200" b="1" dirty="0">
                <a:solidFill>
                  <a:schemeClr val="accent2">
                    <a:lumMod val="50000"/>
                  </a:schemeClr>
                </a:solidFill>
              </a:rPr>
              <a:t>地球温暖化</a:t>
            </a:r>
            <a:endParaRPr lang="en-US" altLang="ja-JP" sz="3200" b="1" dirty="0">
              <a:solidFill>
                <a:schemeClr val="accent2">
                  <a:lumMod val="50000"/>
                </a:schemeClr>
              </a:solidFill>
            </a:endParaRPr>
          </a:p>
          <a:p>
            <a:r>
              <a:rPr kumimoji="1" lang="ja-JP" altLang="en-US" sz="3200" b="1" dirty="0">
                <a:solidFill>
                  <a:schemeClr val="accent2">
                    <a:lumMod val="50000"/>
                  </a:schemeClr>
                </a:solidFill>
              </a:rPr>
              <a:t>大気と水の汚染</a:t>
            </a:r>
            <a:endParaRPr kumimoji="1" lang="en-US" altLang="ja-JP" sz="3200" b="1" dirty="0">
              <a:solidFill>
                <a:schemeClr val="accent2">
                  <a:lumMod val="50000"/>
                </a:schemeClr>
              </a:solidFill>
            </a:endParaRPr>
          </a:p>
          <a:p>
            <a:r>
              <a:rPr lang="ja-JP" altLang="en-US" sz="3200" b="1" dirty="0">
                <a:solidFill>
                  <a:schemeClr val="accent2">
                    <a:lumMod val="50000"/>
                  </a:schemeClr>
                </a:solidFill>
              </a:rPr>
              <a:t>大地の危機</a:t>
            </a:r>
            <a:endParaRPr lang="en-US" altLang="ja-JP" sz="3200" b="1" dirty="0">
              <a:solidFill>
                <a:schemeClr val="accent2">
                  <a:lumMod val="50000"/>
                </a:schemeClr>
              </a:solidFill>
            </a:endParaRPr>
          </a:p>
          <a:p>
            <a:r>
              <a:rPr kumimoji="1" lang="ja-JP" altLang="en-US" sz="3200" b="1" dirty="0">
                <a:solidFill>
                  <a:schemeClr val="accent2">
                    <a:lumMod val="50000"/>
                  </a:schemeClr>
                </a:solidFill>
                <a:latin typeface="メイリオ" panose="020B0604030504040204" pitchFamily="50" charset="-128"/>
                <a:ea typeface="メイリオ" panose="020B0604030504040204" pitchFamily="50" charset="-128"/>
              </a:rPr>
              <a:t>生命の危機</a:t>
            </a:r>
            <a:endParaRPr kumimoji="1" lang="en-US" altLang="ja-JP" sz="3200" b="1" dirty="0">
              <a:solidFill>
                <a:schemeClr val="accent2">
                  <a:lumMod val="50000"/>
                </a:schemeClr>
              </a:solidFill>
              <a:latin typeface="メイリオ" panose="020B0604030504040204" pitchFamily="50" charset="-128"/>
              <a:ea typeface="メイリオ" panose="020B0604030504040204" pitchFamily="50" charset="-128"/>
            </a:endParaRPr>
          </a:p>
          <a:p>
            <a:r>
              <a:rPr kumimoji="1" lang="ja-JP" altLang="en-US" sz="3200" b="1" dirty="0">
                <a:solidFill>
                  <a:schemeClr val="accent2">
                    <a:lumMod val="50000"/>
                  </a:schemeClr>
                </a:solidFill>
              </a:rPr>
              <a:t>食の危機</a:t>
            </a:r>
          </a:p>
        </p:txBody>
      </p:sp>
      <p:sp>
        <p:nvSpPr>
          <p:cNvPr id="7" name="思考の吹き出し: 雲形 6">
            <a:extLst>
              <a:ext uri="{FF2B5EF4-FFF2-40B4-BE49-F238E27FC236}">
                <a16:creationId xmlns:a16="http://schemas.microsoft.com/office/drawing/2014/main" id="{6EDF52D1-A488-446F-89A6-84756AD13613}"/>
              </a:ext>
            </a:extLst>
          </p:cNvPr>
          <p:cNvSpPr/>
          <p:nvPr/>
        </p:nvSpPr>
        <p:spPr>
          <a:xfrm>
            <a:off x="6019799" y="2366682"/>
            <a:ext cx="5401235" cy="3003175"/>
          </a:xfrm>
          <a:prstGeom prst="cloudCallout">
            <a:avLst>
              <a:gd name="adj1" fmla="val -65552"/>
              <a:gd name="adj2" fmla="val -4501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lumMod val="95000"/>
                    <a:lumOff val="5000"/>
                  </a:schemeClr>
                </a:solidFill>
              </a:rPr>
              <a:t>少量搾取→少量生産→少量消費→少量廃棄</a:t>
            </a:r>
            <a:endParaRPr kumimoji="1" lang="en-US" altLang="ja-JP" sz="3600" b="1" dirty="0">
              <a:solidFill>
                <a:schemeClr val="tx1">
                  <a:lumMod val="95000"/>
                  <a:lumOff val="5000"/>
                </a:schemeClr>
              </a:solidFill>
            </a:endParaRPr>
          </a:p>
          <a:p>
            <a:pPr algn="ctr"/>
            <a:r>
              <a:rPr lang="ja-JP" altLang="en-US" sz="3600" b="1" dirty="0">
                <a:solidFill>
                  <a:schemeClr val="tx1">
                    <a:lumMod val="95000"/>
                    <a:lumOff val="5000"/>
                  </a:schemeClr>
                </a:solidFill>
              </a:rPr>
              <a:t>経済規模を縮小</a:t>
            </a:r>
            <a:endParaRPr kumimoji="1" lang="ja-JP" altLang="en-US" sz="3600" b="1" dirty="0">
              <a:solidFill>
                <a:schemeClr val="tx1">
                  <a:lumMod val="95000"/>
                  <a:lumOff val="5000"/>
                </a:schemeClr>
              </a:solidFill>
            </a:endParaRPr>
          </a:p>
        </p:txBody>
      </p:sp>
      <p:sp>
        <p:nvSpPr>
          <p:cNvPr id="8" name="フローチャート: 代替処理 7">
            <a:extLst>
              <a:ext uri="{FF2B5EF4-FFF2-40B4-BE49-F238E27FC236}">
                <a16:creationId xmlns:a16="http://schemas.microsoft.com/office/drawing/2014/main" id="{1CA3CA4B-20D6-4FC0-8308-35CCE85C48C8}"/>
              </a:ext>
            </a:extLst>
          </p:cNvPr>
          <p:cNvSpPr/>
          <p:nvPr/>
        </p:nvSpPr>
        <p:spPr>
          <a:xfrm>
            <a:off x="838200" y="5477435"/>
            <a:ext cx="10515600" cy="125227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明日を生きるために</a:t>
            </a:r>
            <a:endParaRPr kumimoji="1" lang="en-US" altLang="ja-JP" sz="2400" b="1" dirty="0">
              <a:latin typeface="メイリオ" panose="020B0604030504040204" pitchFamily="50" charset="-128"/>
              <a:ea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rPr>
              <a:t>経済規模を縮小する→経済規模を</a:t>
            </a:r>
            <a:r>
              <a:rPr lang="en-US" altLang="ja-JP" sz="2800" b="1" dirty="0">
                <a:latin typeface="メイリオ" panose="020B0604030504040204" pitchFamily="50" charset="-128"/>
                <a:ea typeface="メイリオ" panose="020B0604030504040204" pitchFamily="50" charset="-128"/>
              </a:rPr>
              <a:t>60</a:t>
            </a:r>
            <a:r>
              <a:rPr lang="ja-JP" altLang="en-US" sz="2800" b="1" dirty="0">
                <a:latin typeface="メイリオ" panose="020B0604030504040204" pitchFamily="50" charset="-128"/>
                <a:ea typeface="メイリオ" panose="020B0604030504040204" pitchFamily="50" charset="-128"/>
              </a:rPr>
              <a:t>％小さくする必要</a:t>
            </a:r>
            <a:endParaRPr lang="en-US" altLang="ja-JP" sz="28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自然と共に生きる循環型経済社会を目指す</a:t>
            </a:r>
            <a:endParaRPr kumimoji="1" lang="ja-JP" altLang="en-US" sz="2400" b="1" dirty="0">
              <a:latin typeface="メイリオ" panose="020B0604030504040204" pitchFamily="50" charset="-128"/>
              <a:ea typeface="メイリオ" panose="020B0604030504040204" pitchFamily="50" charset="-128"/>
            </a:endParaRPr>
          </a:p>
        </p:txBody>
      </p:sp>
      <p:sp>
        <p:nvSpPr>
          <p:cNvPr id="5" name="矢印: 下 4">
            <a:extLst>
              <a:ext uri="{FF2B5EF4-FFF2-40B4-BE49-F238E27FC236}">
                <a16:creationId xmlns:a16="http://schemas.microsoft.com/office/drawing/2014/main" id="{D48BD54F-89AA-4EEF-BFBB-950BCE141AAD}"/>
              </a:ext>
            </a:extLst>
          </p:cNvPr>
          <p:cNvSpPr/>
          <p:nvPr/>
        </p:nvSpPr>
        <p:spPr>
          <a:xfrm>
            <a:off x="6687671" y="4805082"/>
            <a:ext cx="349623" cy="672353"/>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3260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BFD6B9-7737-41F2-988D-FBC798FBB6AD}"/>
              </a:ext>
            </a:extLst>
          </p:cNvPr>
          <p:cNvSpPr>
            <a:spLocks noGrp="1"/>
          </p:cNvSpPr>
          <p:nvPr>
            <p:ph type="title"/>
          </p:nvPr>
        </p:nvSpPr>
        <p:spPr>
          <a:xfrm>
            <a:off x="838200" y="365125"/>
            <a:ext cx="10107706" cy="1087157"/>
          </a:xfrm>
          <a:solidFill>
            <a:schemeClr val="accent5">
              <a:lumMod val="60000"/>
              <a:lumOff val="40000"/>
            </a:schemeClr>
          </a:solidFill>
        </p:spPr>
        <p:txBody>
          <a:bodyPr>
            <a:normAutofit/>
          </a:bodyPr>
          <a:lstStyle/>
          <a:p>
            <a:r>
              <a:rPr kumimoji="1" lang="ja-JP" altLang="en-US" sz="3600"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　生命の危機を回避するために①</a:t>
            </a:r>
          </a:p>
        </p:txBody>
      </p:sp>
      <p:sp>
        <p:nvSpPr>
          <p:cNvPr id="3" name="正方形/長方形 2">
            <a:extLst>
              <a:ext uri="{FF2B5EF4-FFF2-40B4-BE49-F238E27FC236}">
                <a16:creationId xmlns:a16="http://schemas.microsoft.com/office/drawing/2014/main" id="{F9C56BDF-B489-420A-8B2D-001B407F1BDE}"/>
              </a:ext>
            </a:extLst>
          </p:cNvPr>
          <p:cNvSpPr/>
          <p:nvPr/>
        </p:nvSpPr>
        <p:spPr>
          <a:xfrm>
            <a:off x="1066800" y="1775012"/>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3200" dirty="0">
                <a:solidFill>
                  <a:srgbClr val="0070C0"/>
                </a:solidFill>
                <a:latin typeface="メイリオ" panose="020B0604030504040204" pitchFamily="50" charset="-128"/>
                <a:ea typeface="メイリオ" panose="020B0604030504040204" pitchFamily="50" charset="-128"/>
              </a:rPr>
              <a:t>森林の減少</a:t>
            </a:r>
            <a:endParaRPr kumimoji="1" lang="ja-JP" altLang="en-US" sz="3200" dirty="0">
              <a:solidFill>
                <a:srgbClr val="0070C0"/>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C9F00B67-2F64-43F7-8C15-EF3408DDA837}"/>
              </a:ext>
            </a:extLst>
          </p:cNvPr>
          <p:cNvSpPr/>
          <p:nvPr/>
        </p:nvSpPr>
        <p:spPr>
          <a:xfrm>
            <a:off x="1066800" y="2752165"/>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3200" dirty="0">
                <a:solidFill>
                  <a:srgbClr val="0070C0"/>
                </a:solidFill>
                <a:latin typeface="メイリオ" panose="020B0604030504040204" pitchFamily="50" charset="-128"/>
                <a:ea typeface="メイリオ" panose="020B0604030504040204" pitchFamily="50" charset="-128"/>
              </a:rPr>
              <a:t>地球規模の気候変動（温暖化）</a:t>
            </a:r>
            <a:endParaRPr kumimoji="1" lang="ja-JP" altLang="en-US" sz="3200" dirty="0">
              <a:solidFill>
                <a:srgbClr val="0070C0"/>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9EA17B4-2BB8-4059-B726-1126B0F7C53D}"/>
              </a:ext>
            </a:extLst>
          </p:cNvPr>
          <p:cNvSpPr/>
          <p:nvPr/>
        </p:nvSpPr>
        <p:spPr>
          <a:xfrm>
            <a:off x="1066800" y="3836894"/>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3200" dirty="0">
                <a:solidFill>
                  <a:srgbClr val="0070C0"/>
                </a:solidFill>
                <a:latin typeface="メイリオ" panose="020B0604030504040204" pitchFamily="50" charset="-128"/>
                <a:ea typeface="メイリオ" panose="020B0604030504040204" pitchFamily="50" charset="-128"/>
              </a:rPr>
              <a:t>生命</a:t>
            </a:r>
            <a:r>
              <a:rPr kumimoji="1" lang="ja-JP" altLang="en-US" sz="3200" dirty="0">
                <a:solidFill>
                  <a:srgbClr val="0070C0"/>
                </a:solidFill>
                <a:latin typeface="メイリオ" panose="020B0604030504040204" pitchFamily="50" charset="-128"/>
                <a:ea typeface="メイリオ" panose="020B0604030504040204" pitchFamily="50" charset="-128"/>
              </a:rPr>
              <a:t>の危機</a:t>
            </a:r>
          </a:p>
        </p:txBody>
      </p:sp>
      <p:sp>
        <p:nvSpPr>
          <p:cNvPr id="6" name="正方形/長方形 5">
            <a:extLst>
              <a:ext uri="{FF2B5EF4-FFF2-40B4-BE49-F238E27FC236}">
                <a16:creationId xmlns:a16="http://schemas.microsoft.com/office/drawing/2014/main" id="{BE1954F4-6478-4937-9DF3-85D987D62032}"/>
              </a:ext>
            </a:extLst>
          </p:cNvPr>
          <p:cNvSpPr/>
          <p:nvPr/>
        </p:nvSpPr>
        <p:spPr>
          <a:xfrm>
            <a:off x="1066800" y="4831976"/>
            <a:ext cx="8892988" cy="564776"/>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200" dirty="0">
                <a:solidFill>
                  <a:srgbClr val="0070C0"/>
                </a:solidFill>
                <a:latin typeface="メイリオ" panose="020B0604030504040204" pitchFamily="50" charset="-128"/>
                <a:ea typeface="メイリオ" panose="020B0604030504040204" pitchFamily="50" charset="-128"/>
              </a:rPr>
              <a:t>原子力発電</a:t>
            </a:r>
          </a:p>
        </p:txBody>
      </p:sp>
      <p:sp>
        <p:nvSpPr>
          <p:cNvPr id="7" name="テキスト ボックス 6">
            <a:extLst>
              <a:ext uri="{FF2B5EF4-FFF2-40B4-BE49-F238E27FC236}">
                <a16:creationId xmlns:a16="http://schemas.microsoft.com/office/drawing/2014/main" id="{4E3B0CC8-1757-468D-888C-585F48970296}"/>
              </a:ext>
            </a:extLst>
          </p:cNvPr>
          <p:cNvSpPr txBox="1"/>
          <p:nvPr/>
        </p:nvSpPr>
        <p:spPr>
          <a:xfrm>
            <a:off x="1116106" y="3324128"/>
            <a:ext cx="8794376" cy="369332"/>
          </a:xfrm>
          <a:prstGeom prst="rect">
            <a:avLst/>
          </a:prstGeom>
          <a:noFill/>
        </p:spPr>
        <p:txBody>
          <a:bodyPr wrap="square" rtlCol="0">
            <a:spAutoFit/>
          </a:bodyPr>
          <a:lstStyle/>
          <a:p>
            <a:r>
              <a:rPr lang="ja-JP" altLang="en-US" dirty="0">
                <a:solidFill>
                  <a:srgbClr val="0070C0"/>
                </a:solidFill>
              </a:rPr>
              <a:t>人間活動で排出された</a:t>
            </a:r>
            <a:r>
              <a:rPr lang="en-US" altLang="ja-JP" dirty="0">
                <a:solidFill>
                  <a:srgbClr val="0070C0"/>
                </a:solidFill>
              </a:rPr>
              <a:t>CO2</a:t>
            </a:r>
            <a:r>
              <a:rPr lang="ja-JP" altLang="en-US" dirty="0">
                <a:solidFill>
                  <a:srgbClr val="0070C0"/>
                </a:solidFill>
              </a:rPr>
              <a:t>の</a:t>
            </a:r>
            <a:r>
              <a:rPr lang="en-US" altLang="ja-JP" dirty="0">
                <a:solidFill>
                  <a:srgbClr val="0070C0"/>
                </a:solidFill>
              </a:rPr>
              <a:t>50</a:t>
            </a:r>
            <a:r>
              <a:rPr lang="ja-JP" altLang="en-US" dirty="0">
                <a:solidFill>
                  <a:srgbClr val="0070C0"/>
                </a:solidFill>
              </a:rPr>
              <a:t>％は海と森に残り</a:t>
            </a:r>
            <a:r>
              <a:rPr lang="en-US" altLang="ja-JP" dirty="0">
                <a:solidFill>
                  <a:srgbClr val="0070C0"/>
                </a:solidFill>
              </a:rPr>
              <a:t>50</a:t>
            </a:r>
            <a:r>
              <a:rPr lang="ja-JP" altLang="en-US" dirty="0">
                <a:solidFill>
                  <a:srgbClr val="0070C0"/>
                </a:solidFill>
              </a:rPr>
              <a:t>％は大気に蓄積されていく</a:t>
            </a:r>
            <a:endParaRPr kumimoji="1" lang="ja-JP" altLang="en-US" dirty="0">
              <a:solidFill>
                <a:srgbClr val="0070C0"/>
              </a:solidFill>
            </a:endParaRPr>
          </a:p>
        </p:txBody>
      </p:sp>
      <p:sp>
        <p:nvSpPr>
          <p:cNvPr id="8" name="テキスト ボックス 7">
            <a:extLst>
              <a:ext uri="{FF2B5EF4-FFF2-40B4-BE49-F238E27FC236}">
                <a16:creationId xmlns:a16="http://schemas.microsoft.com/office/drawing/2014/main" id="{DD626699-CDEB-4ECE-95AF-16A2454F9AF5}"/>
              </a:ext>
            </a:extLst>
          </p:cNvPr>
          <p:cNvSpPr txBox="1"/>
          <p:nvPr/>
        </p:nvSpPr>
        <p:spPr>
          <a:xfrm>
            <a:off x="963706" y="2339788"/>
            <a:ext cx="9099176" cy="369332"/>
          </a:xfrm>
          <a:prstGeom prst="rect">
            <a:avLst/>
          </a:prstGeom>
          <a:noFill/>
        </p:spPr>
        <p:txBody>
          <a:bodyPr wrap="square" rtlCol="0">
            <a:spAutoFit/>
          </a:bodyPr>
          <a:lstStyle/>
          <a:p>
            <a:r>
              <a:rPr lang="ja-JP" altLang="en-US" dirty="0">
                <a:solidFill>
                  <a:srgbClr val="0070C0"/>
                </a:solidFill>
              </a:rPr>
              <a:t>木材の消費量</a:t>
            </a:r>
            <a:r>
              <a:rPr lang="en-US" altLang="ja-JP" dirty="0">
                <a:solidFill>
                  <a:srgbClr val="0070C0"/>
                </a:solidFill>
              </a:rPr>
              <a:t>3</a:t>
            </a:r>
            <a:r>
              <a:rPr lang="ja-JP" altLang="en-US" dirty="0">
                <a:solidFill>
                  <a:srgbClr val="0070C0"/>
                </a:solidFill>
              </a:rPr>
              <a:t>倍、紙の消費量</a:t>
            </a:r>
            <a:r>
              <a:rPr lang="en-US" altLang="ja-JP" dirty="0">
                <a:solidFill>
                  <a:srgbClr val="0070C0"/>
                </a:solidFill>
              </a:rPr>
              <a:t>6</a:t>
            </a:r>
            <a:r>
              <a:rPr lang="ja-JP" altLang="en-US" dirty="0">
                <a:solidFill>
                  <a:srgbClr val="0070C0"/>
                </a:solidFill>
              </a:rPr>
              <a:t>倍、漁獲量</a:t>
            </a:r>
            <a:r>
              <a:rPr lang="en-US" altLang="ja-JP" dirty="0">
                <a:solidFill>
                  <a:srgbClr val="0070C0"/>
                </a:solidFill>
              </a:rPr>
              <a:t>5</a:t>
            </a:r>
            <a:r>
              <a:rPr lang="ja-JP" altLang="en-US" dirty="0">
                <a:solidFill>
                  <a:srgbClr val="0070C0"/>
                </a:solidFill>
              </a:rPr>
              <a:t>倍、穀物の消費量</a:t>
            </a:r>
            <a:r>
              <a:rPr lang="en-US" altLang="ja-JP" dirty="0">
                <a:solidFill>
                  <a:srgbClr val="0070C0"/>
                </a:solidFill>
              </a:rPr>
              <a:t>3</a:t>
            </a:r>
            <a:r>
              <a:rPr lang="ja-JP" altLang="en-US" dirty="0">
                <a:solidFill>
                  <a:srgbClr val="0070C0"/>
                </a:solidFill>
              </a:rPr>
              <a:t>倍、化石燃料使用量</a:t>
            </a:r>
            <a:r>
              <a:rPr lang="en-US" altLang="ja-JP" dirty="0">
                <a:solidFill>
                  <a:srgbClr val="0070C0"/>
                </a:solidFill>
              </a:rPr>
              <a:t>5</a:t>
            </a:r>
            <a:r>
              <a:rPr lang="ja-JP" altLang="en-US" dirty="0">
                <a:solidFill>
                  <a:srgbClr val="0070C0"/>
                </a:solidFill>
              </a:rPr>
              <a:t>倍</a:t>
            </a:r>
            <a:endParaRPr kumimoji="1" lang="ja-JP" altLang="en-US" dirty="0">
              <a:solidFill>
                <a:srgbClr val="0070C0"/>
              </a:solidFill>
            </a:endParaRPr>
          </a:p>
        </p:txBody>
      </p:sp>
      <p:sp>
        <p:nvSpPr>
          <p:cNvPr id="9" name="テキスト ボックス 8">
            <a:extLst>
              <a:ext uri="{FF2B5EF4-FFF2-40B4-BE49-F238E27FC236}">
                <a16:creationId xmlns:a16="http://schemas.microsoft.com/office/drawing/2014/main" id="{03D6B6B4-A434-486E-ACC8-C0DBCE0EFC38}"/>
              </a:ext>
            </a:extLst>
          </p:cNvPr>
          <p:cNvSpPr txBox="1"/>
          <p:nvPr/>
        </p:nvSpPr>
        <p:spPr>
          <a:xfrm>
            <a:off x="1116106" y="4464424"/>
            <a:ext cx="8794376" cy="369332"/>
          </a:xfrm>
          <a:prstGeom prst="rect">
            <a:avLst/>
          </a:prstGeom>
          <a:noFill/>
        </p:spPr>
        <p:txBody>
          <a:bodyPr wrap="square" rtlCol="0">
            <a:spAutoFit/>
          </a:bodyPr>
          <a:lstStyle/>
          <a:p>
            <a:r>
              <a:rPr lang="ja-JP" altLang="en-US" dirty="0">
                <a:solidFill>
                  <a:srgbClr val="0070C0"/>
                </a:solidFill>
              </a:rPr>
              <a:t>生物多様性に種の減少と絶滅の危機、基準速度の</a:t>
            </a:r>
            <a:r>
              <a:rPr lang="en-US" altLang="ja-JP" dirty="0">
                <a:solidFill>
                  <a:srgbClr val="0070C0"/>
                </a:solidFill>
              </a:rPr>
              <a:t>1000</a:t>
            </a:r>
            <a:r>
              <a:rPr lang="ja-JP" altLang="en-US" dirty="0">
                <a:solidFill>
                  <a:srgbClr val="0070C0"/>
                </a:solidFill>
              </a:rPr>
              <a:t>倍のスピードで失われている</a:t>
            </a:r>
            <a:endParaRPr kumimoji="1" lang="ja-JP" altLang="en-US" dirty="0">
              <a:solidFill>
                <a:srgbClr val="0070C0"/>
              </a:solidFill>
            </a:endParaRPr>
          </a:p>
        </p:txBody>
      </p:sp>
      <p:sp>
        <p:nvSpPr>
          <p:cNvPr id="10" name="テキスト ボックス 9">
            <a:extLst>
              <a:ext uri="{FF2B5EF4-FFF2-40B4-BE49-F238E27FC236}">
                <a16:creationId xmlns:a16="http://schemas.microsoft.com/office/drawing/2014/main" id="{133FACAF-8505-4848-82DE-3CEBD6C4881B}"/>
              </a:ext>
            </a:extLst>
          </p:cNvPr>
          <p:cNvSpPr txBox="1"/>
          <p:nvPr/>
        </p:nvSpPr>
        <p:spPr>
          <a:xfrm>
            <a:off x="1066800" y="5396752"/>
            <a:ext cx="9099176" cy="369332"/>
          </a:xfrm>
          <a:prstGeom prst="rect">
            <a:avLst/>
          </a:prstGeom>
          <a:noFill/>
        </p:spPr>
        <p:txBody>
          <a:bodyPr wrap="square" rtlCol="0">
            <a:spAutoFit/>
          </a:bodyPr>
          <a:lstStyle/>
          <a:p>
            <a:r>
              <a:rPr kumimoji="1" lang="ja-JP" altLang="en-US" dirty="0">
                <a:solidFill>
                  <a:srgbClr val="0070C0"/>
                </a:solidFill>
              </a:rPr>
              <a:t>使用済み核燃料の処理方法が決まっていない。再生エネルギーへの転換</a:t>
            </a:r>
          </a:p>
        </p:txBody>
      </p:sp>
    </p:spTree>
    <p:extLst>
      <p:ext uri="{BB962C8B-B14F-4D97-AF65-F5344CB8AC3E}">
        <p14:creationId xmlns:p14="http://schemas.microsoft.com/office/powerpoint/2010/main" val="339358791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TotalTime>
  <Words>6382</Words>
  <Application>Microsoft Office PowerPoint</Application>
  <PresentationFormat>ワイド画面</PresentationFormat>
  <Paragraphs>425</Paragraphs>
  <Slides>60</Slides>
  <Notes>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60</vt:i4>
      </vt:variant>
    </vt:vector>
  </HeadingPairs>
  <TitlesOfParts>
    <vt:vector size="71" baseType="lpstr">
      <vt:lpstr>Meiryo UI</vt:lpstr>
      <vt:lpstr>メイリオ</vt:lpstr>
      <vt:lpstr>游ゴシック</vt:lpstr>
      <vt:lpstr>游ゴシック Light</vt:lpstr>
      <vt:lpstr>Arial</vt:lpstr>
      <vt:lpstr>Calibri</vt:lpstr>
      <vt:lpstr>Century</vt:lpstr>
      <vt:lpstr>inherit</vt:lpstr>
      <vt:lpstr>Verdana</vt:lpstr>
      <vt:lpstr>Wingdings</vt:lpstr>
      <vt:lpstr>Office テーマ</vt:lpstr>
      <vt:lpstr>PowerPoint プレゼンテーション</vt:lpstr>
      <vt:lpstr>いまあなたにできることは？</vt:lpstr>
      <vt:lpstr>PowerPoint プレゼンテーション</vt:lpstr>
      <vt:lpstr>人類が生きることで森を壊して、生活環境の劣化</vt:lpstr>
      <vt:lpstr>生活環境への負荷が拡大、住みにくい地球へ</vt:lpstr>
      <vt:lpstr>PowerPoint プレゼンテーション</vt:lpstr>
      <vt:lpstr>　　地球の現実を知って、未来に備える！</vt:lpstr>
      <vt:lpstr>　　　地球の、いま、起こっている課題</vt:lpstr>
      <vt:lpstr>　　生命の危機を回避するために①</vt:lpstr>
      <vt:lpstr>　　生命の危機を回避するために②</vt:lpstr>
      <vt:lpstr>私たちは「世界史に残る大激変時代」を生きている 不可避な「パラダイムの崩壊」が起こっています</vt:lpstr>
      <vt:lpstr>PowerPoint プレゼンテーション</vt:lpstr>
      <vt:lpstr>PowerPoint プレゼンテーション</vt:lpstr>
      <vt:lpstr>PowerPoint プレゼンテーション</vt:lpstr>
      <vt:lpstr>誰にもできる地球を元気にする行動</vt:lpstr>
      <vt:lpstr>PowerPoint プレゼンテーション</vt:lpstr>
      <vt:lpstr>人間が生き続けるための 生命維持活動として、みんなで「植林」をしよう</vt:lpstr>
      <vt:lpstr>PowerPoint プレゼンテーション</vt:lpstr>
      <vt:lpstr>あなたの生活スタイルで変わるCO2排出量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自然災害被災地の再生する植林</vt:lpstr>
      <vt:lpstr>バツール山火山爆発、被災の歴史</vt:lpstr>
      <vt:lpstr>　火山爆発から159年の植林開始前現場 　溶岩は風化して、砂になり、草丈の短い草が繁茂していた</vt:lpstr>
      <vt:lpstr>バリ植林現場　2008年3月</vt:lpstr>
      <vt:lpstr>2009年植林祭の状況</vt:lpstr>
      <vt:lpstr>2014年植林祭国際交流60周年記念事業として実施</vt:lpstr>
      <vt:lpstr>植林後11年・2018年対岸から植林地を望む</vt:lpstr>
      <vt:lpstr>植林後16年目・2022年2月現在の植林地  )</vt:lpstr>
      <vt:lpstr>2008年～2022年植林による自然の再生</vt:lpstr>
      <vt:lpstr>　世界平和の森づくりによるＳＤＧｓ貢献　　　　　　　　　　　 　　　　　（2007年～202２年3月）</vt:lpstr>
      <vt:lpstr>地球の課題を幅広く解決するために 空いている土地にモリンガを植林して、人と自然が共生する森づくりをする</vt:lpstr>
      <vt:lpstr>わたしが今、モリンガ植林をおすすめするわけ？</vt:lpstr>
      <vt:lpstr>PowerPoint プレゼンテーション</vt:lpstr>
      <vt:lpstr>PowerPoint プレゼンテーション</vt:lpstr>
      <vt:lpstr>　　大地を守る健全な農業の普及にも役立つ 　　　　モリンガで地球環境を洗いなおす</vt:lpstr>
      <vt:lpstr> 飢餓と貧困の改善のために 　　「モリンガ」を活用している国連機関 </vt:lpstr>
      <vt:lpstr>目標1：あらゆる場所で、あらゆる形態の貧困に終止符を打つ⇒モリンガ栽培普及でできる</vt:lpstr>
      <vt:lpstr>目標2：飢餓に終止符を打ち、食料の安定確保と栄養状態の改善を達成するとともに、持続可能な農業を推進する⇒モリンガを食用に栽培すればできる</vt:lpstr>
      <vt:lpstr>モリンガの90種の栄養素をバランスよく含む</vt:lpstr>
      <vt:lpstr>目標15：陸上生態系の保護、回復および持続可能な利用の推進、　 　　　　　森林の持続可能な管理、砂漠化への対処、土地劣化の 　　　　阻止および逆転、ならびに生物多様性損失の阻止を図る ⇒モリンガの普及でできる</vt:lpstr>
      <vt:lpstr> モリンガ植林すれば草原のままの状態より     ＣＯ２吸収量が100倍以上に! </vt:lpstr>
      <vt:lpstr> 目標13：気候変動とその影響に立ち向かうため緊急対策を取る　 　　　　⇒地球規模で隙間の土地にモリンガを100億本以上植 　　　　　　林すればできる</vt:lpstr>
      <vt:lpstr>モリンガを植林すると320ｔCO2／ｈａ／年吸収</vt:lpstr>
      <vt:lpstr>気候変動と食糧安全保障に役立つモリンガ</vt:lpstr>
      <vt:lpstr>PowerPoint プレゼンテーション</vt:lpstr>
      <vt:lpstr>①モリンガの素晴らしさを人に伝えて貢献</vt:lpstr>
      <vt:lpstr>②モリンガを育ててみる。 　　　　　　生葉を収穫し食べて貢献！</vt:lpstr>
      <vt:lpstr>③モリンガを健康生活に使って貢献　　　 　栄養不良の改善・バランス良い栄養成分豊富</vt:lpstr>
      <vt:lpstr>④モリンガの植林活動を支援　　 モリンガ共生の森づくりに取り組む</vt:lpstr>
      <vt:lpstr>モリンガの普及のために現地でなすべき課題</vt:lpstr>
      <vt:lpstr>モリンガの普及のメッセージを広めるためのアイデア</vt:lpstr>
      <vt:lpstr>様々なイベントを通じて支援活動を実施</vt:lpstr>
      <vt:lpstr>モリンガから得られるメリット</vt:lpstr>
      <vt:lpstr>モリンガ100億本普及にあなたもできること</vt:lpstr>
      <vt:lpstr>モリンガ100億本普及にあなたもできること2</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宮崎 林司</dc:creator>
  <cp:lastModifiedBy>宮崎 林司</cp:lastModifiedBy>
  <cp:revision>24</cp:revision>
  <dcterms:created xsi:type="dcterms:W3CDTF">2022-05-22T00:49:03Z</dcterms:created>
  <dcterms:modified xsi:type="dcterms:W3CDTF">2022-06-27T06:13:54Z</dcterms:modified>
</cp:coreProperties>
</file>