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92" r:id="rId2"/>
    <p:sldId id="693" r:id="rId3"/>
    <p:sldId id="689" r:id="rId4"/>
    <p:sldId id="310" r:id="rId5"/>
    <p:sldId id="305" r:id="rId6"/>
    <p:sldId id="304" r:id="rId7"/>
    <p:sldId id="688" r:id="rId8"/>
    <p:sldId id="469" r:id="rId9"/>
    <p:sldId id="296" r:id="rId10"/>
    <p:sldId id="68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3AE09-44D7-A30B-19F9-E2020DAAB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1DAD92-9818-C58A-F040-B3FBEBA2E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1F2F47-2EA1-33DB-D190-5F1892D7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EDABB0-0319-16F7-F154-C10BCF30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6F703D-0E66-30FC-EFC6-EE25E60F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03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D3DA7-6FB6-CC32-5AFE-23635B5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19984A-7584-F9AE-5FF6-824A32C6F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805973-2092-7D2C-70B0-3C03F23F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BAE13D-4536-B2CE-B96A-4010073E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8081A-F2F7-493A-2A62-B02A3DBC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88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E2AE58D-F33D-90CE-43B0-3E3A5AFE0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D6F4394-7E8A-651D-33FE-AABBE8CBA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A6E8B-D65E-EDF0-2C05-32FBB63D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C56DB-0317-A34D-7194-27B70078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77CDB9-58E8-A198-AC18-20EFCC61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4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542768-880B-DAD6-391B-D973999D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4F7687-BDA5-E6CB-11ED-3C065CCAD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42F6D8-7AE7-EF4B-1ADA-C74E51D3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B6AD63-0AF6-BC8B-9DC7-039F35A8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21BF89-2C83-B8AC-096A-ECF93899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09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35DD5-92F9-5C0C-76E7-1E7C5204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EA569D-2AAF-2D4F-3E8F-D93270304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F834C6-73AA-66B1-C357-FE088C98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6D02BC-E040-ED39-5C4F-1E2D1878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40A28-E582-C4FB-ECCC-B0DC5727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78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E3B99-28E3-5751-1450-50E525BA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4F58-27C8-601D-B9FA-D7AA64E32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B5EED0-90B9-5248-5D43-68C13646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D0C073-2F17-C129-26E9-8594DBC6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21681F-F18C-527C-BA06-68EDC5DF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26C7FD-4E8A-5581-F6C3-55CAAA4D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11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43F1FE-D2E6-A44E-0262-ABF578F4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631A7E-9465-AE73-C7E6-5495119CD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9E7D89-C20B-2FCA-060D-DE71FD04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AC1824-FDB2-6C8A-4041-F22BCD404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BE3A743-46D1-87E5-9EE3-CF6D40BC4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270068-DB48-CFE5-5DB9-00FA8B9D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10EF969-9075-5EFE-70F6-9060F0F2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759432-5F09-5A49-AED4-A9E11719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15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C1A21E-F18E-E2F8-D67F-B623F817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422B4E-6BA6-E87B-B3A0-B06F75CD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F2CD9B2-1FF9-5E1C-723B-0DE42BE0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5F24EB-EF8E-61C4-AC97-6A388D08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0AE6947-97A1-B72D-A290-3604F25F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37FC1A4-9E30-01B2-12D1-1969B48C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E4E75F-4935-8648-E905-F9E26077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6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BB076-A0BB-2A43-CDF8-95C570BE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B9392-8E5E-87EC-2CFE-0CF48C01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D9DA73-2B8C-817A-5A8D-65A024EC7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C747E1-80FF-66C0-021E-8FB3AF61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0D7FA8-F5E0-3C49-F0A3-B7DC5661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6761CA-C75F-2BB5-AED7-F8DAC640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38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809BF-D3D8-66F0-E93A-24EF813C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DAB21A3-55B9-E330-D1D8-7C9021D43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A743B3-5B11-0D0E-9C3F-5BE84621E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974BA8-15C9-85A9-7306-F90E6865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9A67F4-BEB2-0CE9-FDBE-598FF6FE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498FA6-2812-B5BA-7F37-B69504E4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95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66F81F5-2EDD-83FD-C25C-A5C1666B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9CE976-83A5-6E69-1951-A82D77A53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033163-4859-FD4B-5F57-D5B45A8B0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5213-2AA1-4F96-BD7C-6D9941F959F1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54A720-3287-BBDE-0856-2227BA51C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BAA8B5-3425-8103-E6DF-D924C1B91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2A98-ABEC-4BF0-BD95-094F131F0F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9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92BCC5-3607-32FD-1B76-DEA8D637F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1" y="1127381"/>
            <a:ext cx="9486900" cy="328537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015C7E-6499-0862-7F45-676E048ACCFC}"/>
              </a:ext>
            </a:extLst>
          </p:cNvPr>
          <p:cNvSpPr txBox="1"/>
          <p:nvPr/>
        </p:nvSpPr>
        <p:spPr>
          <a:xfrm>
            <a:off x="254000" y="4728901"/>
            <a:ext cx="11620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いつまでも地球に生き続けるためにあらゆる生き物と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共生できる世界を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FFB2F8A-EDD5-F73B-A239-24DB8B57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5361201"/>
            <a:ext cx="16002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2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CC0970-CDCB-6905-4D1E-7C51CE61E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4867835" cy="48678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51C7B6-7D81-0278-D5F4-31E474C674E8}"/>
              </a:ext>
            </a:extLst>
          </p:cNvPr>
          <p:cNvSpPr txBox="1"/>
          <p:nvPr/>
        </p:nvSpPr>
        <p:spPr>
          <a:xfrm>
            <a:off x="3478306" y="287951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人間が生きていられるのは、</a:t>
            </a:r>
            <a:endParaRPr lang="en-US" altLang="ja-JP" sz="1800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地球が生きているからです。</a:t>
            </a:r>
            <a:br>
              <a:rPr lang="ja-JP" altLang="en-US" sz="18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1800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地球が死んだら人間も死にます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423A5E-A479-4309-3C99-8CB4BA34EF96}"/>
              </a:ext>
            </a:extLst>
          </p:cNvPr>
          <p:cNvSpPr txBox="1"/>
          <p:nvPr/>
        </p:nvSpPr>
        <p:spPr>
          <a:xfrm>
            <a:off x="2366683" y="4733365"/>
            <a:ext cx="779033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いまを生き未来につなぐ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過去はわたしたちのものだが、わたしたちは過去のものではない。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わたしたちは現在を生き、未来をつくる。</a:t>
            </a:r>
            <a:endParaRPr kumimoji="1"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たとえその未来にわたしがいなくても、</a:t>
            </a:r>
            <a:endParaRPr lang="en-US" altLang="ja-JP" sz="2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そこには子どもたちがいるから。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ガンジー魂の言葉より</a:t>
            </a:r>
          </a:p>
        </p:txBody>
      </p:sp>
    </p:spTree>
    <p:extLst>
      <p:ext uri="{BB962C8B-B14F-4D97-AF65-F5344CB8AC3E}">
        <p14:creationId xmlns:p14="http://schemas.microsoft.com/office/powerpoint/2010/main" val="259508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タイトル 1">
            <a:extLst>
              <a:ext uri="{FF2B5EF4-FFF2-40B4-BE49-F238E27FC236}">
                <a16:creationId xmlns:a16="http://schemas.microsoft.com/office/drawing/2014/main" id="{D067D7EE-E977-6C85-04FF-3BA7A470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10990263" cy="13112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なぜ、今、モリンガ植林の普及か？</a:t>
            </a:r>
            <a:b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モリンガの普及活動で分かち合いの社会変革！</a:t>
            </a:r>
          </a:p>
        </p:txBody>
      </p:sp>
      <p:sp>
        <p:nvSpPr>
          <p:cNvPr id="106499" name="正方形/長方形 2">
            <a:extLst>
              <a:ext uri="{FF2B5EF4-FFF2-40B4-BE49-F238E27FC236}">
                <a16:creationId xmlns:a16="http://schemas.microsoft.com/office/drawing/2014/main" id="{30E04638-6723-A99A-EC8C-27C36FFE4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365085"/>
            <a:ext cx="10990263" cy="517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①環境破壊を上回る効果的な植林＝</a:t>
            </a:r>
            <a:r>
              <a:rPr lang="en-US" altLang="ja-JP" sz="2400" b="1" u="sng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2400" b="1" u="sng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年モリンガ：奇跡の植物と出会い</a:t>
            </a: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②一般植物の</a:t>
            </a:r>
            <a:r>
              <a:rPr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倍の成長</a:t>
            </a: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をし、</a:t>
            </a:r>
            <a:r>
              <a:rPr lang="en-US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CO2</a:t>
            </a: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を吸収してくれ、気候変動対策になる。</a:t>
            </a: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栄養価が高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く」</a:t>
            </a: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、人類が直面している「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飢餓貧困」の解決にも役立つ</a:t>
            </a: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モリンガは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現代人間社会のひずみを是正し、</a:t>
            </a: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人生を変えてしまうほどの</a:t>
            </a:r>
            <a:endParaRPr lang="en-US" altLang="ja-JP" sz="2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インパクトがあります</a:t>
            </a: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今を生きる人として</a:t>
            </a: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のミッション</a:t>
            </a:r>
            <a:r>
              <a:rPr lang="ja-JP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「モリンガ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の普及</a:t>
            </a: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を通じて多くの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人々が幸せに暮らせる社会を創造する</a:t>
            </a: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に有</a:t>
            </a:r>
            <a:r>
              <a:rPr lang="ja-JP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4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モリンガ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という植物には、</a:t>
            </a:r>
            <a:r>
              <a:rPr lang="ja-JP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その力があると信じて</a:t>
            </a:r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取り組んでいます。</a:t>
            </a:r>
            <a:endParaRPr lang="en-US" altLang="ja-JP" sz="2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56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写真の説明はありません。">
            <a:extLst>
              <a:ext uri="{FF2B5EF4-FFF2-40B4-BE49-F238E27FC236}">
                <a16:creationId xmlns:a16="http://schemas.microsoft.com/office/drawing/2014/main" id="{5DE8F7DE-2849-95E7-3C8C-A2DDBB11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75" y="1568823"/>
            <a:ext cx="9132050" cy="51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F5EB1AB3-67F0-F3FB-7A47-B37CC13C3352}"/>
              </a:ext>
            </a:extLst>
          </p:cNvPr>
          <p:cNvSpPr/>
          <p:nvPr/>
        </p:nvSpPr>
        <p:spPr>
          <a:xfrm>
            <a:off x="3074894" y="304800"/>
            <a:ext cx="6212541" cy="1086972"/>
          </a:xfrm>
          <a:prstGeom prst="cloudCallout">
            <a:avLst>
              <a:gd name="adj1" fmla="val -17430"/>
              <a:gd name="adj2" fmla="val 69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モリンガが人間生活に役立つ凄さを知って行動しよう</a:t>
            </a:r>
          </a:p>
        </p:txBody>
      </p:sp>
    </p:spTree>
    <p:extLst>
      <p:ext uri="{BB962C8B-B14F-4D97-AF65-F5344CB8AC3E}">
        <p14:creationId xmlns:p14="http://schemas.microsoft.com/office/powerpoint/2010/main" val="254908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>
            <a:extLst>
              <a:ext uri="{FF2B5EF4-FFF2-40B4-BE49-F238E27FC236}">
                <a16:creationId xmlns:a16="http://schemas.microsoft.com/office/drawing/2014/main" id="{1A88084F-FF31-6AD0-B047-4E46AD6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  <a:solidFill>
            <a:srgbClr val="99FF33"/>
          </a:solidFill>
        </p:spPr>
        <p:txBody>
          <a:bodyPr>
            <a:normAutofit/>
          </a:bodyPr>
          <a:lstStyle/>
          <a:p>
            <a:pPr eaLnBrk="1" hangingPunct="1"/>
            <a:r>
              <a:rPr lang="ja-JP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モリンガ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でより住みよい</a:t>
            </a:r>
            <a:r>
              <a:rPr lang="ja-JP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地球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環境づくりに役立つ</a:t>
            </a:r>
            <a:r>
              <a:rPr lang="ja-JP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675" name="正方形/長方形 2">
            <a:extLst>
              <a:ext uri="{FF2B5EF4-FFF2-40B4-BE49-F238E27FC236}">
                <a16:creationId xmlns:a16="http://schemas.microsoft.com/office/drawing/2014/main" id="{9580DFA4-2B38-840D-2F38-1BA9FBBC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98600"/>
            <a:ext cx="10515600" cy="4647426"/>
          </a:xfrm>
          <a:prstGeom prst="rect">
            <a:avLst/>
          </a:prstGeom>
          <a:solidFill>
            <a:srgbClr val="D7FB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ja-JP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モリンガ</a:t>
            </a:r>
            <a:r>
              <a:rPr lang="ja-JP" altLang="en-US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の普及</a:t>
            </a:r>
            <a:r>
              <a:rPr lang="ja-JP" altLang="ja-JP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地球人類の</a:t>
            </a:r>
            <a:r>
              <a:rPr lang="ja-JP" altLang="ja-JP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食糧危機を回避するため</a:t>
            </a:r>
            <a:r>
              <a:rPr lang="ja-JP" altLang="en-US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、未来植物として</a:t>
            </a:r>
            <a:r>
              <a:rPr lang="ja-JP" altLang="ja-JP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の大きなカギを握ってい</a:t>
            </a:r>
            <a:r>
              <a:rPr lang="ja-JP" altLang="en-US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</a:t>
            </a:r>
            <a:r>
              <a:rPr lang="ja-JP" altLang="ja-JP" sz="24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</a:t>
            </a:r>
            <a:r>
              <a:rPr lang="ja-JP" altLang="ja-JP" sz="2400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。私たち人間</a:t>
            </a:r>
            <a:r>
              <a:rPr lang="ja-JP" altLang="en-US" sz="2400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の健康</a:t>
            </a:r>
            <a:r>
              <a:rPr lang="ja-JP" altLang="ja-JP" sz="2400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以外も含め、すべての生物が快適に暮らすための環境を整えてくれている</a:t>
            </a:r>
            <a:r>
              <a:rPr lang="ja-JP" altLang="en-US" sz="2400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ミラクルな植物です。</a:t>
            </a:r>
            <a:endParaRPr lang="en-US" altLang="ja-JP" sz="2400" dirty="0">
              <a:solidFill>
                <a:srgbClr val="46464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46464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rgbClr val="4646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◎モリンガでできる主な生活環境改善</a:t>
            </a:r>
            <a:endParaRPr lang="en-US" altLang="ja-JP" sz="3200" b="1" dirty="0">
              <a:solidFill>
                <a:srgbClr val="46464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❖モリンガ植林で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温暖化と飢餓対応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❖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乾燥地や荒廃地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でもモリンガは育つ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❖母乳に近い栄養価と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栄養バランスの食物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❖動物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飼料としての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増産効果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メリット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❖</a:t>
            </a:r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天然植物成長促進剤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収穫量増加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メリット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❖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汚れた水を浄化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できる９０～９９％除菌・水質浄化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A139BA-E862-B3B7-3469-B7AC1C419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94" y="2894147"/>
            <a:ext cx="2569854" cy="22276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1D51D9-2D66-90E7-299B-CD344A2A8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545224-04A3-CC54-578A-524CC884E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BB1766-B309-49D4-800A-1B14F187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4" y="365125"/>
            <a:ext cx="11502184" cy="8366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モリンガ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の普及の</a:t>
            </a:r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ために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現場でなすべき課題</a:t>
            </a:r>
          </a:p>
        </p:txBody>
      </p:sp>
      <p:sp>
        <p:nvSpPr>
          <p:cNvPr id="50179" name="正方形/長方形 4">
            <a:extLst>
              <a:ext uri="{FF2B5EF4-FFF2-40B4-BE49-F238E27FC236}">
                <a16:creationId xmlns:a16="http://schemas.microsoft.com/office/drawing/2014/main" id="{CA07EBB5-C784-4DFF-8DE0-819983FB7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4" y="1228725"/>
            <a:ext cx="1150218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accent1">
                    <a:lumMod val="75000"/>
                  </a:schemeClr>
                </a:solidFill>
              </a:rPr>
              <a:t>Ａ）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この情報で地元の人たちがモリンガ植林をして、まず自分や家族の　　　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健康生活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に役立つことを伝え、普及する。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貧困な村人がモリンガの木を育てるため必要な情報を提供する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村民の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自立するモデルづくり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に取り組み、必要なツールを提供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Ｂ）植林木が育ったら、収穫、乾燥粉末化など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製品づくりを指導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Ｃ）モリンガの種子、オイル、化粧用製品などの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製造指導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Ｄ）同時並行で日本における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マーケティング、市場開拓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をする。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b="1" dirty="0">
              <a:solidFill>
                <a:srgbClr val="00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◎普及教育で「モリンガは人々が健康で幸せな人生を歩むため</a:t>
            </a:r>
            <a:endParaRPr lang="en-US" altLang="ja-JP" b="1" dirty="0">
              <a:solidFill>
                <a:srgbClr val="00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に役立てるあなたからの贈り物」であることを伝える</a:t>
            </a:r>
          </a:p>
        </p:txBody>
      </p:sp>
    </p:spTree>
    <p:extLst>
      <p:ext uri="{BB962C8B-B14F-4D97-AF65-F5344CB8AC3E}">
        <p14:creationId xmlns:p14="http://schemas.microsoft.com/office/powerpoint/2010/main" val="281368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372D4-1522-511A-0D44-9CDC8304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365125"/>
            <a:ext cx="10863262" cy="955675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モリンガの恵みを分かち合う社会づくり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C398F6-36C0-E899-E18C-8D2C9DD079F8}"/>
              </a:ext>
            </a:extLst>
          </p:cNvPr>
          <p:cNvSpPr/>
          <p:nvPr/>
        </p:nvSpPr>
        <p:spPr>
          <a:xfrm>
            <a:off x="490538" y="1368425"/>
            <a:ext cx="1086326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ja-JP" altLang="ja-JP" sz="2800" kern="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モリンガの植林は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一般の植物の２０倍、スギの木の５０倍の成長により、わたしたち人類に様々な恩恵を与えてくれます。</a:t>
            </a:r>
            <a:endParaRPr lang="en-US" altLang="ja-JP" sz="2800" kern="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植林した土地が安定し</a:t>
            </a:r>
            <a:r>
              <a:rPr lang="ja-JP" altLang="ja-JP" sz="2800" u="sng" kern="0" dirty="0">
                <a:solidFill>
                  <a:srgbClr val="CC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土壌の浸食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を防</a:t>
            </a: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ぐ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800" kern="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ja-JP" sz="2800" u="sng" kern="0" dirty="0">
                <a:solidFill>
                  <a:srgbClr val="CC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防風効果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もあ</a:t>
            </a: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る。</a:t>
            </a:r>
            <a:endParaRPr lang="en-US" altLang="ja-JP" sz="2800" kern="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成長が早く</a:t>
            </a: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たくさん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ＣＯ２を吸収し、</a:t>
            </a:r>
            <a:r>
              <a:rPr lang="ja-JP" altLang="ja-JP" sz="2800" u="sng" kern="0" dirty="0">
                <a:solidFill>
                  <a:srgbClr val="CC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気候変動</a:t>
            </a:r>
            <a:r>
              <a:rPr lang="ja-JP" altLang="en-US" sz="2800" u="sng" kern="0" dirty="0">
                <a:solidFill>
                  <a:srgbClr val="CC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対策</a:t>
            </a: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2800" kern="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ja-JP" altLang="ja-JP" sz="2800" u="sng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収入機会を創出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し民生を</a:t>
            </a:r>
            <a:r>
              <a:rPr lang="ja-JP" altLang="en-US" sz="2800" u="sng" kern="0" dirty="0">
                <a:solidFill>
                  <a:srgbClr val="CC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生計の</a:t>
            </a:r>
            <a:r>
              <a:rPr lang="ja-JP" altLang="ja-JP" sz="2800" u="sng" kern="0" dirty="0">
                <a:solidFill>
                  <a:srgbClr val="CC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安定</a:t>
            </a: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に貢献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800" kern="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食料と</a:t>
            </a: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栄養改善につながり、</a:t>
            </a:r>
            <a:r>
              <a:rPr lang="ja-JP" altLang="ja-JP" sz="2800" u="sng" kern="0" dirty="0">
                <a:solidFill>
                  <a:srgbClr val="CC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飢餓貧困問題</a:t>
            </a:r>
            <a:r>
              <a:rPr lang="ja-JP" altLang="ja-JP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に対応</a:t>
            </a:r>
            <a:r>
              <a:rPr lang="ja-JP" altLang="en-US" sz="2800" kern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800" kern="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ja-JP" altLang="ja-JP" sz="2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モリンガは、まさに「奇跡の木」「生命の木」なのです</a:t>
            </a:r>
            <a:r>
              <a:rPr lang="ja-JP" altLang="en-US" sz="2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2800" dirty="0">
                <a:solidFill>
                  <a:srgbClr val="22222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人類の</a:t>
            </a:r>
            <a:r>
              <a:rPr lang="ja-JP" altLang="ja-JP" sz="2800" dirty="0">
                <a:solidFill>
                  <a:srgbClr val="22222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生活維持に不可欠で、私たちはこのプロジェクト</a:t>
            </a:r>
            <a:r>
              <a:rPr lang="ja-JP" altLang="en-US" sz="2800" dirty="0">
                <a:solidFill>
                  <a:srgbClr val="22222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の推進で</a:t>
            </a:r>
            <a:r>
              <a:rPr lang="ja-JP" altLang="ja-JP" sz="2800" dirty="0">
                <a:solidFill>
                  <a:srgbClr val="22222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人類の持続的な生活をサポートできることに誇りをもって</a:t>
            </a:r>
            <a:r>
              <a:rPr lang="ja-JP" altLang="en-US" sz="2800" dirty="0">
                <a:solidFill>
                  <a:srgbClr val="22222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取り組んで</a:t>
            </a:r>
            <a:r>
              <a:rPr lang="ja-JP" altLang="ja-JP" sz="2800" dirty="0">
                <a:solidFill>
                  <a:srgbClr val="22222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います。</a:t>
            </a:r>
            <a:r>
              <a:rPr lang="ja-JP" altLang="en-US" sz="2800" dirty="0">
                <a:solidFill>
                  <a:srgbClr val="22222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>
                <a:solidFill>
                  <a:srgbClr val="222222"/>
                </a:solidFill>
                <a:latin typeface="+mn-lt"/>
                <a:ea typeface="+mn-ea"/>
                <a:cs typeface="Times New Roman" panose="02020603050405020304" pitchFamily="18" charset="0"/>
              </a:rPr>
              <a:t>　　</a:t>
            </a:r>
            <a:endParaRPr lang="ja-JP" altLang="en-US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図 1">
            <a:extLst>
              <a:ext uri="{FF2B5EF4-FFF2-40B4-BE49-F238E27FC236}">
                <a16:creationId xmlns:a16="http://schemas.microsoft.com/office/drawing/2014/main" id="{D49366C4-EEBA-F700-254D-7F5B9E14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2185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698</Words>
  <Application>Microsoft Office PowerPoint</Application>
  <PresentationFormat>ワイド画面</PresentationFormat>
  <Paragraphs>56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メイリオ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　　　なぜ、今、モリンガ植林の普及か？ 　　　モリンガの普及活動で分かち合いの社会変革！</vt:lpstr>
      <vt:lpstr>PowerPoint プレゼンテーション</vt:lpstr>
      <vt:lpstr>モリンガでより住みよい地球環境づくりに役立つ　</vt:lpstr>
      <vt:lpstr>PowerPoint プレゼンテーション</vt:lpstr>
      <vt:lpstr>PowerPoint プレゼンテーション</vt:lpstr>
      <vt:lpstr>モリンガの普及のために現場でなすべき課題</vt:lpstr>
      <vt:lpstr>モリンガの恵みを分かち合う社会づくり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宮崎 林司</dc:creator>
  <cp:lastModifiedBy>林司 宮崎</cp:lastModifiedBy>
  <cp:revision>2</cp:revision>
  <cp:lastPrinted>2023-07-13T01:01:42Z</cp:lastPrinted>
  <dcterms:created xsi:type="dcterms:W3CDTF">2023-07-12T07:44:47Z</dcterms:created>
  <dcterms:modified xsi:type="dcterms:W3CDTF">2023-08-18T04:35:53Z</dcterms:modified>
</cp:coreProperties>
</file>